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142211" y="-4000500"/>
            <a:ext cx="12003578" cy="18288000"/>
          </a:xfrm>
          <a:custGeom>
            <a:avLst/>
            <a:gdLst/>
            <a:ahLst/>
            <a:cxnLst/>
            <a:rect l="l" t="t" r="r" b="b"/>
            <a:pathLst>
              <a:path w="12003578" h="18288000">
                <a:moveTo>
                  <a:pt x="0" y="0"/>
                </a:moveTo>
                <a:lnTo>
                  <a:pt x="12003578" y="0"/>
                </a:lnTo>
                <a:lnTo>
                  <a:pt x="12003578"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96307" y="3928779"/>
            <a:ext cx="7742869" cy="4816278"/>
          </a:xfrm>
          <a:custGeom>
            <a:avLst/>
            <a:gdLst/>
            <a:ahLst/>
            <a:cxnLst/>
            <a:rect l="l" t="t" r="r" b="b"/>
            <a:pathLst>
              <a:path w="7742869" h="4816278">
                <a:moveTo>
                  <a:pt x="0" y="0"/>
                </a:moveTo>
                <a:lnTo>
                  <a:pt x="7742869" y="0"/>
                </a:lnTo>
                <a:lnTo>
                  <a:pt x="7742869" y="4816278"/>
                </a:lnTo>
                <a:lnTo>
                  <a:pt x="0" y="4816278"/>
                </a:lnTo>
                <a:lnTo>
                  <a:pt x="0" y="0"/>
                </a:lnTo>
                <a:close/>
              </a:path>
            </a:pathLst>
          </a:custGeom>
          <a:blipFill>
            <a:blip r:embed="rId4"/>
            <a:stretch>
              <a:fillRect/>
            </a:stretch>
          </a:blipFill>
        </p:spPr>
      </p:sp>
      <p:sp>
        <p:nvSpPr>
          <p:cNvPr id="4" name="TextBox 4"/>
          <p:cNvSpPr txBox="1"/>
          <p:nvPr/>
        </p:nvSpPr>
        <p:spPr>
          <a:xfrm>
            <a:off x="14158154" y="4626610"/>
            <a:ext cx="2011473"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Login </a:t>
            </a:r>
          </a:p>
        </p:txBody>
      </p:sp>
      <p:sp>
        <p:nvSpPr>
          <p:cNvPr id="5" name="TextBox 5"/>
          <p:cNvSpPr txBox="1"/>
          <p:nvPr/>
        </p:nvSpPr>
        <p:spPr>
          <a:xfrm>
            <a:off x="3762709" y="2788405"/>
            <a:ext cx="5108116"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Enter your credentials here </a:t>
            </a:r>
          </a:p>
        </p:txBody>
      </p:sp>
      <p:sp>
        <p:nvSpPr>
          <p:cNvPr id="6" name="AutoShape 6"/>
          <p:cNvSpPr/>
          <p:nvPr/>
        </p:nvSpPr>
        <p:spPr>
          <a:xfrm flipH="1">
            <a:off x="13119727" y="5234789"/>
            <a:ext cx="1353984" cy="890215"/>
          </a:xfrm>
          <a:prstGeom prst="line">
            <a:avLst/>
          </a:prstGeom>
          <a:ln w="276225" cap="flat">
            <a:solidFill>
              <a:srgbClr val="0790BD"/>
            </a:solidFill>
            <a:prstDash val="solid"/>
            <a:headEnd type="none" w="sm" len="sm"/>
            <a:tailEnd type="arrow" w="med" len="sm"/>
          </a:ln>
        </p:spPr>
      </p:sp>
      <p:sp>
        <p:nvSpPr>
          <p:cNvPr id="7" name="AutoShape 7"/>
          <p:cNvSpPr/>
          <p:nvPr/>
        </p:nvSpPr>
        <p:spPr>
          <a:xfrm>
            <a:off x="7181460" y="3481644"/>
            <a:ext cx="2486282" cy="2188180"/>
          </a:xfrm>
          <a:prstGeom prst="line">
            <a:avLst/>
          </a:prstGeom>
          <a:ln w="276225" cap="flat">
            <a:solidFill>
              <a:srgbClr val="0790BD"/>
            </a:solidFill>
            <a:prstDash val="solid"/>
            <a:headEnd type="none" w="sm" len="sm"/>
            <a:tailEnd type="arrow" w="med" len="sm"/>
          </a:ln>
        </p:spPr>
      </p:sp>
      <p:sp>
        <p:nvSpPr>
          <p:cNvPr id="8" name="AutoShape 8"/>
          <p:cNvSpPr/>
          <p:nvPr/>
        </p:nvSpPr>
        <p:spPr>
          <a:xfrm flipV="1">
            <a:off x="4196438" y="6756027"/>
            <a:ext cx="2120329" cy="38341"/>
          </a:xfrm>
          <a:prstGeom prst="line">
            <a:avLst/>
          </a:prstGeom>
          <a:ln w="276225" cap="flat">
            <a:solidFill>
              <a:srgbClr val="0790BD"/>
            </a:solidFill>
            <a:prstDash val="solid"/>
            <a:headEnd type="none" w="sm" len="sm"/>
            <a:tailEnd type="arrow" w="med" len="sm"/>
          </a:ln>
        </p:spPr>
      </p:sp>
      <p:sp>
        <p:nvSpPr>
          <p:cNvPr id="9" name="TextBox 9"/>
          <p:cNvSpPr txBox="1"/>
          <p:nvPr/>
        </p:nvSpPr>
        <p:spPr>
          <a:xfrm>
            <a:off x="1350123" y="6199575"/>
            <a:ext cx="2800365" cy="9766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Canva Sans Bold"/>
                <a:ea typeface="Canva Sans Bold"/>
                <a:cs typeface="Canva Sans Bold"/>
                <a:sym typeface="Canva Sans Bold"/>
              </a:rPr>
              <a:t>Click to go to Sign-up Page</a:t>
            </a:r>
          </a:p>
        </p:txBody>
      </p:sp>
      <p:sp>
        <p:nvSpPr>
          <p:cNvPr id="10" name="TextBox 10"/>
          <p:cNvSpPr txBox="1"/>
          <p:nvPr/>
        </p:nvSpPr>
        <p:spPr>
          <a:xfrm>
            <a:off x="12435509" y="9660890"/>
            <a:ext cx="4076402" cy="4813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Canva Sans Bold"/>
                <a:ea typeface="Canva Sans Bold"/>
                <a:cs typeface="Canva Sans Bold"/>
                <a:sym typeface="Canva Sans Bold"/>
              </a:rPr>
              <a:t>Click to recover accout </a:t>
            </a:r>
          </a:p>
        </p:txBody>
      </p:sp>
      <p:sp>
        <p:nvSpPr>
          <p:cNvPr id="11" name="TextBox 11"/>
          <p:cNvSpPr txBox="1"/>
          <p:nvPr/>
        </p:nvSpPr>
        <p:spPr>
          <a:xfrm>
            <a:off x="2579036" y="8741410"/>
            <a:ext cx="2367345"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save credentials</a:t>
            </a:r>
          </a:p>
        </p:txBody>
      </p:sp>
      <p:sp>
        <p:nvSpPr>
          <p:cNvPr id="12" name="AutoShape 12"/>
          <p:cNvSpPr/>
          <p:nvPr/>
        </p:nvSpPr>
        <p:spPr>
          <a:xfrm flipH="1" flipV="1">
            <a:off x="12533215" y="8274287"/>
            <a:ext cx="1624939" cy="984013"/>
          </a:xfrm>
          <a:prstGeom prst="line">
            <a:avLst/>
          </a:prstGeom>
          <a:ln w="276225" cap="flat">
            <a:solidFill>
              <a:srgbClr val="0790BD"/>
            </a:solidFill>
            <a:prstDash val="solid"/>
            <a:headEnd type="none" w="sm" len="sm"/>
            <a:tailEnd type="arrow" w="med" len="sm"/>
          </a:ln>
        </p:spPr>
      </p:sp>
      <p:sp>
        <p:nvSpPr>
          <p:cNvPr id="13" name="AutoShape 13"/>
          <p:cNvSpPr/>
          <p:nvPr/>
        </p:nvSpPr>
        <p:spPr>
          <a:xfrm flipV="1">
            <a:off x="5075221" y="8274287"/>
            <a:ext cx="2940334" cy="984013"/>
          </a:xfrm>
          <a:prstGeom prst="line">
            <a:avLst/>
          </a:prstGeom>
          <a:ln w="276225" cap="flat">
            <a:solidFill>
              <a:srgbClr val="0790BD"/>
            </a:solidFill>
            <a:prstDash val="solid"/>
            <a:headEnd type="none" w="sm" len="sm"/>
            <a:tailEnd type="arrow" w="med" len="sm"/>
          </a:ln>
        </p:spPr>
      </p:sp>
      <p:sp>
        <p:nvSpPr>
          <p:cNvPr id="14" name="TextBox 14"/>
          <p:cNvSpPr txBox="1"/>
          <p:nvPr/>
        </p:nvSpPr>
        <p:spPr>
          <a:xfrm>
            <a:off x="6711776" y="490220"/>
            <a:ext cx="5327824"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SIGN-IN PAGE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611536"/>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71854" y="2844075"/>
            <a:ext cx="10520484" cy="5040630"/>
          </a:xfrm>
          <a:custGeom>
            <a:avLst/>
            <a:gdLst/>
            <a:ahLst/>
            <a:cxnLst/>
            <a:rect l="l" t="t" r="r" b="b"/>
            <a:pathLst>
              <a:path w="10520484" h="5040630">
                <a:moveTo>
                  <a:pt x="0" y="0"/>
                </a:moveTo>
                <a:lnTo>
                  <a:pt x="10520484" y="0"/>
                </a:lnTo>
                <a:lnTo>
                  <a:pt x="10520484" y="5040630"/>
                </a:lnTo>
                <a:lnTo>
                  <a:pt x="0" y="5040630"/>
                </a:lnTo>
                <a:lnTo>
                  <a:pt x="0" y="0"/>
                </a:lnTo>
                <a:close/>
              </a:path>
            </a:pathLst>
          </a:custGeom>
          <a:blipFill>
            <a:blip r:embed="rId4"/>
            <a:stretch>
              <a:fillRect/>
            </a:stretch>
          </a:blipFill>
        </p:spPr>
      </p:sp>
      <p:sp>
        <p:nvSpPr>
          <p:cNvPr id="4" name="TextBox 4"/>
          <p:cNvSpPr txBox="1"/>
          <p:nvPr/>
        </p:nvSpPr>
        <p:spPr>
          <a:xfrm>
            <a:off x="1028700" y="2786925"/>
            <a:ext cx="5663341"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View Reports: Opens the selected report in PDF format for on-screen review</a:t>
            </a:r>
          </a:p>
        </p:txBody>
      </p:sp>
      <p:sp>
        <p:nvSpPr>
          <p:cNvPr id="5" name="AutoShape 5"/>
          <p:cNvSpPr/>
          <p:nvPr/>
        </p:nvSpPr>
        <p:spPr>
          <a:xfrm>
            <a:off x="6692041" y="3108132"/>
            <a:ext cx="9060214" cy="804696"/>
          </a:xfrm>
          <a:prstGeom prst="line">
            <a:avLst/>
          </a:prstGeom>
          <a:ln w="276225" cap="flat">
            <a:solidFill>
              <a:srgbClr val="0790BD"/>
            </a:solidFill>
            <a:prstDash val="solid"/>
            <a:headEnd type="none" w="sm" len="sm"/>
            <a:tailEnd type="arrow" w="med" len="sm"/>
          </a:ln>
        </p:spPr>
      </p:sp>
      <p:sp>
        <p:nvSpPr>
          <p:cNvPr id="6" name="AutoShape 6"/>
          <p:cNvSpPr/>
          <p:nvPr/>
        </p:nvSpPr>
        <p:spPr>
          <a:xfrm flipV="1">
            <a:off x="12914287" y="4710341"/>
            <a:ext cx="3524422" cy="3963256"/>
          </a:xfrm>
          <a:prstGeom prst="line">
            <a:avLst/>
          </a:prstGeom>
          <a:ln w="276225" cap="flat">
            <a:solidFill>
              <a:srgbClr val="0790BD"/>
            </a:solidFill>
            <a:prstDash val="solid"/>
            <a:headEnd type="none" w="sm" len="sm"/>
            <a:tailEnd type="arrow" w="med" len="sm"/>
          </a:ln>
        </p:spPr>
      </p:sp>
      <p:sp>
        <p:nvSpPr>
          <p:cNvPr id="7" name="TextBox 7"/>
          <p:cNvSpPr txBox="1"/>
          <p:nvPr/>
        </p:nvSpPr>
        <p:spPr>
          <a:xfrm>
            <a:off x="7071854" y="8303792"/>
            <a:ext cx="5663341"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Save Reports: Downloads the report for offline use or archiving</a:t>
            </a:r>
          </a:p>
        </p:txBody>
      </p:sp>
      <p:sp>
        <p:nvSpPr>
          <p:cNvPr id="8" name="TextBox 8"/>
          <p:cNvSpPr txBox="1"/>
          <p:nvPr/>
        </p:nvSpPr>
        <p:spPr>
          <a:xfrm>
            <a:off x="5166047" y="579806"/>
            <a:ext cx="8168953"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ADMIN REPORTS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TextBox 2"/>
          <p:cNvSpPr txBox="1"/>
          <p:nvPr/>
        </p:nvSpPr>
        <p:spPr>
          <a:xfrm>
            <a:off x="4220617" y="4274503"/>
            <a:ext cx="9846766"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STAFF ACCOUNT </a:t>
            </a:r>
          </a:p>
        </p:txBody>
      </p:sp>
      <p:sp>
        <p:nvSpPr>
          <p:cNvPr id="3" name="Freeform 3"/>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748512"/>
            <a:ext cx="4644674" cy="39484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Click the buttons to go to </a:t>
            </a:r>
          </a:p>
          <a:p>
            <a:pPr algn="l">
              <a:lnSpc>
                <a:spcPts val="3919"/>
              </a:lnSpc>
            </a:pPr>
            <a:endParaRPr lang="en-US" sz="2799" b="1">
              <a:solidFill>
                <a:srgbClr val="000000"/>
              </a:solidFill>
              <a:latin typeface="Canva Sans Bold"/>
              <a:ea typeface="Canva Sans Bold"/>
              <a:cs typeface="Canva Sans Bold"/>
              <a:sym typeface="Canva Sans Bold"/>
            </a:endParaRPr>
          </a:p>
          <a:p>
            <a:pPr algn="just">
              <a:lnSpc>
                <a:spcPts val="3919"/>
              </a:lnSpc>
              <a:spcBef>
                <a:spcPct val="0"/>
              </a:spcBef>
            </a:pPr>
            <a:r>
              <a:rPr lang="en-US" sz="2799" b="1">
                <a:solidFill>
                  <a:srgbClr val="000000"/>
                </a:solidFill>
                <a:latin typeface="Canva Sans Bold"/>
                <a:ea typeface="Canva Sans Bold"/>
                <a:cs typeface="Canva Sans Bold"/>
                <a:sym typeface="Canva Sans Bold"/>
              </a:rPr>
              <a:t>HOME</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RESERVATION</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AVAILABILITY</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RECORDS</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HISTORY</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REPORTS</a:t>
            </a:r>
          </a:p>
        </p:txBody>
      </p:sp>
      <p:sp>
        <p:nvSpPr>
          <p:cNvPr id="4" name="Freeform 4"/>
          <p:cNvSpPr/>
          <p:nvPr/>
        </p:nvSpPr>
        <p:spPr>
          <a:xfrm>
            <a:off x="5720894" y="2362417"/>
            <a:ext cx="11538406" cy="4888709"/>
          </a:xfrm>
          <a:custGeom>
            <a:avLst/>
            <a:gdLst/>
            <a:ahLst/>
            <a:cxnLst/>
            <a:rect l="l" t="t" r="r" b="b"/>
            <a:pathLst>
              <a:path w="11538406" h="4888709">
                <a:moveTo>
                  <a:pt x="0" y="0"/>
                </a:moveTo>
                <a:lnTo>
                  <a:pt x="11538406" y="0"/>
                </a:lnTo>
                <a:lnTo>
                  <a:pt x="11538406" y="4888710"/>
                </a:lnTo>
                <a:lnTo>
                  <a:pt x="0" y="4888710"/>
                </a:lnTo>
                <a:lnTo>
                  <a:pt x="0" y="0"/>
                </a:lnTo>
                <a:close/>
              </a:path>
            </a:pathLst>
          </a:custGeom>
          <a:blipFill>
            <a:blip r:embed="rId4"/>
            <a:stretch>
              <a:fillRect/>
            </a:stretch>
          </a:blipFill>
        </p:spPr>
      </p:sp>
      <p:sp>
        <p:nvSpPr>
          <p:cNvPr id="5" name="TextBox 5"/>
          <p:cNvSpPr txBox="1"/>
          <p:nvPr/>
        </p:nvSpPr>
        <p:spPr>
          <a:xfrm>
            <a:off x="5673374" y="66040"/>
            <a:ext cx="6823426"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HOME PAGE</a:t>
            </a:r>
          </a:p>
        </p:txBody>
      </p:sp>
      <p:sp>
        <p:nvSpPr>
          <p:cNvPr id="6" name="TextBox 6"/>
          <p:cNvSpPr txBox="1"/>
          <p:nvPr/>
        </p:nvSpPr>
        <p:spPr>
          <a:xfrm>
            <a:off x="3351037" y="8527694"/>
            <a:ext cx="3938379" cy="481330"/>
          </a:xfrm>
          <a:prstGeom prst="rect">
            <a:avLst/>
          </a:prstGeom>
        </p:spPr>
        <p:txBody>
          <a:bodyPr lIns="0" tIns="0" rIns="0" bIns="0" rtlCol="0" anchor="t">
            <a:spAutoFit/>
          </a:bodyPr>
          <a:lstStyle/>
          <a:p>
            <a:pPr algn="l">
              <a:lnSpc>
                <a:spcPts val="3919"/>
              </a:lnSpc>
              <a:spcBef>
                <a:spcPct val="0"/>
              </a:spcBef>
            </a:pPr>
            <a:r>
              <a:rPr lang="en-US" sz="2799" b="1">
                <a:solidFill>
                  <a:srgbClr val="000000"/>
                </a:solidFill>
                <a:latin typeface="Canva Sans Bold"/>
                <a:ea typeface="Canva Sans Bold"/>
                <a:cs typeface="Canva Sans Bold"/>
                <a:sym typeface="Canva Sans Bold"/>
              </a:rPr>
              <a:t>View Announcements</a:t>
            </a:r>
          </a:p>
        </p:txBody>
      </p:sp>
      <p:sp>
        <p:nvSpPr>
          <p:cNvPr id="7" name="TextBox 7"/>
          <p:cNvSpPr txBox="1"/>
          <p:nvPr/>
        </p:nvSpPr>
        <p:spPr>
          <a:xfrm>
            <a:off x="1028700" y="1506132"/>
            <a:ext cx="3823097"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edit or logout </a:t>
            </a:r>
          </a:p>
        </p:txBody>
      </p:sp>
      <p:sp>
        <p:nvSpPr>
          <p:cNvPr id="8" name="AutoShape 8"/>
          <p:cNvSpPr/>
          <p:nvPr/>
        </p:nvSpPr>
        <p:spPr>
          <a:xfrm flipV="1">
            <a:off x="5320226" y="4751302"/>
            <a:ext cx="7498063" cy="3833542"/>
          </a:xfrm>
          <a:prstGeom prst="line">
            <a:avLst/>
          </a:prstGeom>
          <a:ln w="276225" cap="flat">
            <a:solidFill>
              <a:srgbClr val="0790BD"/>
            </a:solidFill>
            <a:prstDash val="solid"/>
            <a:headEnd type="none" w="sm" len="sm"/>
            <a:tailEnd type="arrow" w="med" len="sm"/>
          </a:ln>
        </p:spPr>
      </p:sp>
      <p:sp>
        <p:nvSpPr>
          <p:cNvPr id="9" name="AutoShape 9"/>
          <p:cNvSpPr/>
          <p:nvPr/>
        </p:nvSpPr>
        <p:spPr>
          <a:xfrm flipV="1">
            <a:off x="4851797" y="4091207"/>
            <a:ext cx="1090545" cy="660094"/>
          </a:xfrm>
          <a:prstGeom prst="line">
            <a:avLst/>
          </a:prstGeom>
          <a:ln w="276225" cap="flat">
            <a:solidFill>
              <a:srgbClr val="0790BD"/>
            </a:solidFill>
            <a:prstDash val="solid"/>
            <a:headEnd type="none" w="sm" len="sm"/>
            <a:tailEnd type="arrow" w="med" len="sm"/>
          </a:ln>
        </p:spPr>
      </p:sp>
      <p:sp>
        <p:nvSpPr>
          <p:cNvPr id="10" name="AutoShape 10"/>
          <p:cNvSpPr/>
          <p:nvPr/>
        </p:nvSpPr>
        <p:spPr>
          <a:xfrm>
            <a:off x="4908204" y="1946533"/>
            <a:ext cx="1375793" cy="859129"/>
          </a:xfrm>
          <a:prstGeom prst="line">
            <a:avLst/>
          </a:prstGeom>
          <a:ln w="276225" cap="flat">
            <a:solidFill>
              <a:srgbClr val="0790BD"/>
            </a:solidFill>
            <a:prstDash val="solid"/>
            <a:headEnd type="none" w="sm" len="sm"/>
            <a:tailEnd type="arrow" w="med"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69780" y="1820851"/>
            <a:ext cx="4550894" cy="6217484"/>
          </a:xfrm>
          <a:prstGeom prst="rect">
            <a:avLst/>
          </a:prstGeom>
        </p:spPr>
        <p:txBody>
          <a:bodyPr lIns="0" tIns="0" rIns="0" bIns="0" rtlCol="0" anchor="t">
            <a:spAutoFit/>
          </a:bodyPr>
          <a:lstStyle/>
          <a:p>
            <a:pPr algn="l">
              <a:lnSpc>
                <a:spcPts val="3089"/>
              </a:lnSpc>
            </a:pPr>
            <a:endParaRPr/>
          </a:p>
          <a:p>
            <a:pPr algn="l">
              <a:lnSpc>
                <a:spcPts val="3089"/>
              </a:lnSpc>
            </a:pPr>
            <a:r>
              <a:rPr lang="en-US" sz="2207" b="1">
                <a:solidFill>
                  <a:srgbClr val="000000"/>
                </a:solidFill>
                <a:latin typeface="Canva Sans Bold"/>
                <a:ea typeface="Canva Sans Bold"/>
                <a:cs typeface="Canva Sans Bold"/>
                <a:sym typeface="Canva Sans Bold"/>
              </a:rPr>
              <a:t>Fields</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Full Name: Name of the client making the reservation.</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Phone No.: Contact number of the client.</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Time of Tour: Dropdown with options (e.g., Day Tour, Night Tour, 22 Hours).</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No. of Attendees: Up to 70 guests.</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Date of Tour: Selectable through a calendar interface.</a:t>
            </a:r>
          </a:p>
          <a:p>
            <a:pPr marL="476502" lvl="1" indent="-238251" algn="l">
              <a:lnSpc>
                <a:spcPts val="3089"/>
              </a:lnSpc>
              <a:buFont typeface="Arial"/>
              <a:buChar char="•"/>
            </a:pPr>
            <a:r>
              <a:rPr lang="en-US" sz="2207" b="1">
                <a:solidFill>
                  <a:srgbClr val="000000"/>
                </a:solidFill>
                <a:latin typeface="Canva Sans Bold"/>
                <a:ea typeface="Canva Sans Bold"/>
                <a:cs typeface="Canva Sans Bold"/>
                <a:sym typeface="Canva Sans Bold"/>
              </a:rPr>
              <a:t>Reservation Fee: Must be atleast 3000php</a:t>
            </a:r>
          </a:p>
          <a:p>
            <a:pPr algn="l">
              <a:lnSpc>
                <a:spcPts val="3089"/>
              </a:lnSpc>
            </a:pPr>
            <a:endParaRPr lang="en-US" sz="2207" b="1">
              <a:solidFill>
                <a:srgbClr val="000000"/>
              </a:solidFill>
              <a:latin typeface="Canva Sans Bold"/>
              <a:ea typeface="Canva Sans Bold"/>
              <a:cs typeface="Canva Sans Bold"/>
              <a:sym typeface="Canva Sans Bold"/>
            </a:endParaRPr>
          </a:p>
        </p:txBody>
      </p:sp>
      <p:sp>
        <p:nvSpPr>
          <p:cNvPr id="4" name="TextBox 4"/>
          <p:cNvSpPr txBox="1"/>
          <p:nvPr/>
        </p:nvSpPr>
        <p:spPr>
          <a:xfrm>
            <a:off x="14850933" y="3293429"/>
            <a:ext cx="3437067" cy="3375916"/>
          </a:xfrm>
          <a:prstGeom prst="rect">
            <a:avLst/>
          </a:prstGeom>
        </p:spPr>
        <p:txBody>
          <a:bodyPr lIns="0" tIns="0" rIns="0" bIns="0" rtlCol="0" anchor="t">
            <a:spAutoFit/>
          </a:bodyPr>
          <a:lstStyle/>
          <a:p>
            <a:pPr algn="ctr">
              <a:lnSpc>
                <a:spcPts val="3359"/>
              </a:lnSpc>
            </a:pPr>
            <a:r>
              <a:rPr lang="en-US" sz="2399" b="1">
                <a:solidFill>
                  <a:srgbClr val="000000"/>
                </a:solidFill>
                <a:latin typeface="Canva Sans Bold"/>
                <a:ea typeface="Canva Sans Bold"/>
                <a:cs typeface="Canva Sans Bold"/>
                <a:sym typeface="Canva Sans Bold"/>
              </a:rPr>
              <a:t>Inclusions (Optional with Extra Fees):</a:t>
            </a:r>
          </a:p>
          <a:p>
            <a:pPr algn="ctr">
              <a:lnSpc>
                <a:spcPts val="3359"/>
              </a:lnSpc>
            </a:pPr>
            <a:r>
              <a:rPr lang="en-US" sz="2399" b="1">
                <a:solidFill>
                  <a:srgbClr val="000000"/>
                </a:solidFill>
                <a:latin typeface="Canva Sans Bold"/>
                <a:ea typeface="Canva Sans Bold"/>
                <a:cs typeface="Canva Sans Bold"/>
                <a:sym typeface="Canva Sans Bold"/>
              </a:rPr>
              <a:t>Gas Stove (250)</a:t>
            </a:r>
          </a:p>
          <a:p>
            <a:pPr algn="ctr">
              <a:lnSpc>
                <a:spcPts val="3359"/>
              </a:lnSpc>
            </a:pPr>
            <a:r>
              <a:rPr lang="en-US" sz="2399" b="1">
                <a:solidFill>
                  <a:srgbClr val="000000"/>
                </a:solidFill>
                <a:latin typeface="Canva Sans Bold"/>
                <a:ea typeface="Canva Sans Bold"/>
                <a:cs typeface="Canva Sans Bold"/>
                <a:sym typeface="Canva Sans Bold"/>
              </a:rPr>
              <a:t>Function Hall (1,500)</a:t>
            </a:r>
          </a:p>
          <a:p>
            <a:pPr algn="ctr">
              <a:lnSpc>
                <a:spcPts val="3359"/>
              </a:lnSpc>
            </a:pPr>
            <a:r>
              <a:rPr lang="en-US" sz="2399" b="1">
                <a:solidFill>
                  <a:srgbClr val="000000"/>
                </a:solidFill>
                <a:latin typeface="Canva Sans Bold"/>
                <a:ea typeface="Canva Sans Bold"/>
                <a:cs typeface="Canva Sans Bold"/>
                <a:sym typeface="Canva Sans Bold"/>
              </a:rPr>
              <a:t>Outside Catering Corkage (2,000)</a:t>
            </a:r>
          </a:p>
          <a:p>
            <a:pPr algn="ctr">
              <a:lnSpc>
                <a:spcPts val="3359"/>
              </a:lnSpc>
            </a:pPr>
            <a:r>
              <a:rPr lang="en-US" sz="2399" b="1">
                <a:solidFill>
                  <a:srgbClr val="000000"/>
                </a:solidFill>
                <a:latin typeface="Canva Sans Bold"/>
                <a:ea typeface="Canva Sans Bold"/>
                <a:cs typeface="Canva Sans Bold"/>
                <a:sym typeface="Canva Sans Bold"/>
              </a:rPr>
              <a:t>Extra Air-Conditioned Room (2,500)</a:t>
            </a:r>
          </a:p>
        </p:txBody>
      </p:sp>
      <p:sp>
        <p:nvSpPr>
          <p:cNvPr id="5" name="Freeform 5"/>
          <p:cNvSpPr/>
          <p:nvPr/>
        </p:nvSpPr>
        <p:spPr>
          <a:xfrm>
            <a:off x="5520674" y="3331529"/>
            <a:ext cx="8553283" cy="3623942"/>
          </a:xfrm>
          <a:custGeom>
            <a:avLst/>
            <a:gdLst/>
            <a:ahLst/>
            <a:cxnLst/>
            <a:rect l="l" t="t" r="r" b="b"/>
            <a:pathLst>
              <a:path w="8553283" h="3623942">
                <a:moveTo>
                  <a:pt x="0" y="0"/>
                </a:moveTo>
                <a:lnTo>
                  <a:pt x="8553283" y="0"/>
                </a:lnTo>
                <a:lnTo>
                  <a:pt x="8553283" y="3623942"/>
                </a:lnTo>
                <a:lnTo>
                  <a:pt x="0" y="3623942"/>
                </a:lnTo>
                <a:lnTo>
                  <a:pt x="0" y="0"/>
                </a:lnTo>
                <a:close/>
              </a:path>
            </a:pathLst>
          </a:custGeom>
          <a:blipFill>
            <a:blip r:embed="rId4"/>
            <a:stretch>
              <a:fillRect/>
            </a:stretch>
          </a:blipFill>
        </p:spPr>
      </p:sp>
      <p:sp>
        <p:nvSpPr>
          <p:cNvPr id="6" name="AutoShape 6"/>
          <p:cNvSpPr/>
          <p:nvPr/>
        </p:nvSpPr>
        <p:spPr>
          <a:xfrm>
            <a:off x="5065391" y="4328928"/>
            <a:ext cx="3741918" cy="321045"/>
          </a:xfrm>
          <a:prstGeom prst="line">
            <a:avLst/>
          </a:prstGeom>
          <a:ln w="276225" cap="flat">
            <a:solidFill>
              <a:srgbClr val="0790BD"/>
            </a:solidFill>
            <a:prstDash val="solid"/>
            <a:headEnd type="none" w="sm" len="sm"/>
            <a:tailEnd type="arrow" w="med" len="sm"/>
          </a:ln>
        </p:spPr>
      </p:sp>
      <p:sp>
        <p:nvSpPr>
          <p:cNvPr id="7" name="AutoShape 7"/>
          <p:cNvSpPr/>
          <p:nvPr/>
        </p:nvSpPr>
        <p:spPr>
          <a:xfrm flipH="1">
            <a:off x="12673789" y="5000437"/>
            <a:ext cx="2177144" cy="672417"/>
          </a:xfrm>
          <a:prstGeom prst="line">
            <a:avLst/>
          </a:prstGeom>
          <a:ln w="276225" cap="flat">
            <a:solidFill>
              <a:srgbClr val="0790BD"/>
            </a:solidFill>
            <a:prstDash val="solid"/>
            <a:headEnd type="none" w="sm" len="sm"/>
            <a:tailEnd type="arrow" w="med" len="sm"/>
          </a:ln>
        </p:spPr>
      </p:sp>
      <p:sp>
        <p:nvSpPr>
          <p:cNvPr id="8" name="AutoShape 8"/>
          <p:cNvSpPr/>
          <p:nvPr/>
        </p:nvSpPr>
        <p:spPr>
          <a:xfrm flipV="1">
            <a:off x="10113841" y="6927501"/>
            <a:ext cx="132270" cy="1288458"/>
          </a:xfrm>
          <a:prstGeom prst="line">
            <a:avLst/>
          </a:prstGeom>
          <a:ln w="276225" cap="flat">
            <a:solidFill>
              <a:srgbClr val="0790BD"/>
            </a:solidFill>
            <a:prstDash val="solid"/>
            <a:headEnd type="none" w="sm" len="sm"/>
            <a:tailEnd type="arrow" w="med" len="sm"/>
          </a:ln>
        </p:spPr>
      </p:sp>
      <p:sp>
        <p:nvSpPr>
          <p:cNvPr id="9" name="TextBox 9"/>
          <p:cNvSpPr txBox="1"/>
          <p:nvPr/>
        </p:nvSpPr>
        <p:spPr>
          <a:xfrm>
            <a:off x="8779441" y="8281670"/>
            <a:ext cx="2668801" cy="976630"/>
          </a:xfrm>
          <a:prstGeom prst="rect">
            <a:avLst/>
          </a:prstGeom>
        </p:spPr>
        <p:txBody>
          <a:bodyPr lIns="0" tIns="0" rIns="0" bIns="0" rtlCol="0" anchor="t">
            <a:spAutoFit/>
          </a:bodyPr>
          <a:lstStyle/>
          <a:p>
            <a:pPr algn="ctr">
              <a:lnSpc>
                <a:spcPts val="3920"/>
              </a:lnSpc>
            </a:pPr>
            <a:r>
              <a:rPr lang="en-US" sz="2800" b="1">
                <a:solidFill>
                  <a:srgbClr val="000000"/>
                </a:solidFill>
                <a:latin typeface="Canva Sans Bold"/>
                <a:ea typeface="Canva Sans Bold"/>
                <a:cs typeface="Canva Sans Bold"/>
                <a:sym typeface="Canva Sans Bold"/>
              </a:rPr>
              <a:t>Click to make reservation</a:t>
            </a:r>
          </a:p>
        </p:txBody>
      </p:sp>
      <p:sp>
        <p:nvSpPr>
          <p:cNvPr id="10" name="TextBox 10"/>
          <p:cNvSpPr txBox="1"/>
          <p:nvPr/>
        </p:nvSpPr>
        <p:spPr>
          <a:xfrm>
            <a:off x="4383189" y="466651"/>
            <a:ext cx="9690768"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RESERVATION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025459" y="-3203336"/>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25192" y="3144860"/>
            <a:ext cx="9611965" cy="5393967"/>
          </a:xfrm>
          <a:custGeom>
            <a:avLst/>
            <a:gdLst/>
            <a:ahLst/>
            <a:cxnLst/>
            <a:rect l="l" t="t" r="r" b="b"/>
            <a:pathLst>
              <a:path w="9611965" h="5393967">
                <a:moveTo>
                  <a:pt x="0" y="0"/>
                </a:moveTo>
                <a:lnTo>
                  <a:pt x="9611965" y="0"/>
                </a:lnTo>
                <a:lnTo>
                  <a:pt x="9611965" y="5393967"/>
                </a:lnTo>
                <a:lnTo>
                  <a:pt x="0" y="5393967"/>
                </a:lnTo>
                <a:lnTo>
                  <a:pt x="0" y="0"/>
                </a:lnTo>
                <a:close/>
              </a:path>
            </a:pathLst>
          </a:custGeom>
          <a:blipFill>
            <a:blip r:embed="rId4"/>
            <a:stretch>
              <a:fillRect/>
            </a:stretch>
          </a:blipFill>
        </p:spPr>
      </p:sp>
      <p:sp>
        <p:nvSpPr>
          <p:cNvPr id="4" name="TextBox 4"/>
          <p:cNvSpPr txBox="1"/>
          <p:nvPr/>
        </p:nvSpPr>
        <p:spPr>
          <a:xfrm>
            <a:off x="1028700" y="2484311"/>
            <a:ext cx="3996492" cy="6054517"/>
          </a:xfrm>
          <a:prstGeom prst="rect">
            <a:avLst/>
          </a:prstGeom>
        </p:spPr>
        <p:txBody>
          <a:bodyPr lIns="0" tIns="0" rIns="0" bIns="0" rtlCol="0" anchor="t">
            <a:spAutoFit/>
          </a:bodyPr>
          <a:lstStyle/>
          <a:p>
            <a:pPr algn="l">
              <a:lnSpc>
                <a:spcPts val="4386"/>
              </a:lnSpc>
            </a:pPr>
            <a:r>
              <a:rPr lang="en-US" sz="3133" b="1">
                <a:solidFill>
                  <a:srgbClr val="000000"/>
                </a:solidFill>
                <a:latin typeface="Canva Sans Bold"/>
                <a:ea typeface="Canva Sans Bold"/>
                <a:cs typeface="Canva Sans Bold"/>
                <a:sym typeface="Canva Sans Bold"/>
              </a:rPr>
              <a:t>Color Codes:</a:t>
            </a:r>
          </a:p>
          <a:p>
            <a:pPr algn="l">
              <a:lnSpc>
                <a:spcPts val="4386"/>
              </a:lnSpc>
            </a:pPr>
            <a:endParaRPr lang="en-US" sz="3133" b="1">
              <a:solidFill>
                <a:srgbClr val="000000"/>
              </a:solidFill>
              <a:latin typeface="Canva Sans Bold"/>
              <a:ea typeface="Canva Sans Bold"/>
              <a:cs typeface="Canva Sans Bold"/>
              <a:sym typeface="Canva Sans Bold"/>
            </a:endParaRPr>
          </a:p>
          <a:p>
            <a:pPr algn="l">
              <a:lnSpc>
                <a:spcPts val="4386"/>
              </a:lnSpc>
            </a:pPr>
            <a:r>
              <a:rPr lang="en-US" sz="3133" b="1">
                <a:solidFill>
                  <a:srgbClr val="000000"/>
                </a:solidFill>
                <a:latin typeface="Canva Sans Bold"/>
                <a:ea typeface="Canva Sans Bold"/>
                <a:cs typeface="Canva Sans Bold"/>
                <a:sym typeface="Canva Sans Bold"/>
              </a:rPr>
              <a:t>Green - Fully Reserved</a:t>
            </a:r>
          </a:p>
          <a:p>
            <a:pPr algn="l">
              <a:lnSpc>
                <a:spcPts val="4386"/>
              </a:lnSpc>
            </a:pPr>
            <a:r>
              <a:rPr lang="en-US" sz="3133" b="1">
                <a:solidFill>
                  <a:srgbClr val="000000"/>
                </a:solidFill>
                <a:latin typeface="Canva Sans Bold"/>
                <a:ea typeface="Canva Sans Bold"/>
                <a:cs typeface="Canva Sans Bold"/>
                <a:sym typeface="Canva Sans Bold"/>
              </a:rPr>
              <a:t>Yellow - Day Time Reserved</a:t>
            </a:r>
          </a:p>
          <a:p>
            <a:pPr algn="l">
              <a:lnSpc>
                <a:spcPts val="4386"/>
              </a:lnSpc>
            </a:pPr>
            <a:r>
              <a:rPr lang="en-US" sz="3133" b="1">
                <a:solidFill>
                  <a:srgbClr val="000000"/>
                </a:solidFill>
                <a:latin typeface="Canva Sans Bold"/>
                <a:ea typeface="Canva Sans Bold"/>
                <a:cs typeface="Canva Sans Bold"/>
                <a:sym typeface="Canva Sans Bold"/>
              </a:rPr>
              <a:t>Blue - Night Time Reserved</a:t>
            </a:r>
          </a:p>
          <a:p>
            <a:pPr algn="l">
              <a:lnSpc>
                <a:spcPts val="4386"/>
              </a:lnSpc>
              <a:spcBef>
                <a:spcPct val="0"/>
              </a:spcBef>
            </a:pPr>
            <a:r>
              <a:rPr lang="en-US" sz="3133" b="1">
                <a:solidFill>
                  <a:srgbClr val="000000"/>
                </a:solidFill>
                <a:latin typeface="Canva Sans Bold"/>
                <a:ea typeface="Canva Sans Bold"/>
                <a:cs typeface="Canva Sans Bold"/>
                <a:sym typeface="Canva Sans Bold"/>
              </a:rPr>
              <a:t>Red - Suspended (No reservations allowed)</a:t>
            </a:r>
          </a:p>
        </p:txBody>
      </p:sp>
      <p:sp>
        <p:nvSpPr>
          <p:cNvPr id="5" name="AutoShape 5"/>
          <p:cNvSpPr/>
          <p:nvPr/>
        </p:nvSpPr>
        <p:spPr>
          <a:xfrm flipV="1">
            <a:off x="4428626" y="5143500"/>
            <a:ext cx="5311835" cy="396644"/>
          </a:xfrm>
          <a:prstGeom prst="line">
            <a:avLst/>
          </a:prstGeom>
          <a:ln w="276225" cap="flat">
            <a:solidFill>
              <a:srgbClr val="0790BD"/>
            </a:solidFill>
            <a:prstDash val="solid"/>
            <a:headEnd type="none" w="sm" len="sm"/>
            <a:tailEnd type="arrow" w="med" len="sm"/>
          </a:ln>
        </p:spPr>
      </p:sp>
      <p:sp>
        <p:nvSpPr>
          <p:cNvPr id="6" name="TextBox 6"/>
          <p:cNvSpPr txBox="1"/>
          <p:nvPr/>
        </p:nvSpPr>
        <p:spPr>
          <a:xfrm>
            <a:off x="4541476" y="503032"/>
            <a:ext cx="9479324" cy="935577"/>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AVAILABILITY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177859" y="-3050936"/>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0651" y="1850765"/>
            <a:ext cx="9451497" cy="5310841"/>
          </a:xfrm>
          <a:custGeom>
            <a:avLst/>
            <a:gdLst/>
            <a:ahLst/>
            <a:cxnLst/>
            <a:rect l="l" t="t" r="r" b="b"/>
            <a:pathLst>
              <a:path w="9451497" h="5310841">
                <a:moveTo>
                  <a:pt x="0" y="0"/>
                </a:moveTo>
                <a:lnTo>
                  <a:pt x="9451498" y="0"/>
                </a:lnTo>
                <a:lnTo>
                  <a:pt x="9451498" y="5310841"/>
                </a:lnTo>
                <a:lnTo>
                  <a:pt x="0" y="5310841"/>
                </a:lnTo>
                <a:lnTo>
                  <a:pt x="0" y="0"/>
                </a:lnTo>
                <a:close/>
              </a:path>
            </a:pathLst>
          </a:custGeom>
          <a:blipFill>
            <a:blip r:embed="rId4"/>
            <a:stretch>
              <a:fillRect/>
            </a:stretch>
          </a:blipFill>
        </p:spPr>
      </p:sp>
      <p:sp>
        <p:nvSpPr>
          <p:cNvPr id="4" name="AutoShape 4"/>
          <p:cNvSpPr/>
          <p:nvPr/>
        </p:nvSpPr>
        <p:spPr>
          <a:xfrm flipV="1">
            <a:off x="9616314" y="4879434"/>
            <a:ext cx="324631" cy="2987265"/>
          </a:xfrm>
          <a:prstGeom prst="line">
            <a:avLst/>
          </a:prstGeom>
          <a:ln w="276225" cap="flat">
            <a:solidFill>
              <a:srgbClr val="0790BD"/>
            </a:solidFill>
            <a:prstDash val="solid"/>
            <a:headEnd type="none" w="sm" len="sm"/>
            <a:tailEnd type="arrow" w="med" len="sm"/>
          </a:ln>
        </p:spPr>
      </p:sp>
      <p:sp>
        <p:nvSpPr>
          <p:cNvPr id="5" name="TextBox 5"/>
          <p:cNvSpPr txBox="1"/>
          <p:nvPr/>
        </p:nvSpPr>
        <p:spPr>
          <a:xfrm>
            <a:off x="4935871" y="7824470"/>
            <a:ext cx="9086278" cy="2462530"/>
          </a:xfrm>
          <a:prstGeom prst="rect">
            <a:avLst/>
          </a:prstGeom>
        </p:spPr>
        <p:txBody>
          <a:bodyPr lIns="0" tIns="0" rIns="0" bIns="0" rtlCol="0" anchor="t">
            <a:spAutoFit/>
          </a:bodyPr>
          <a:lstStyle/>
          <a:p>
            <a:pPr algn="just">
              <a:lnSpc>
                <a:spcPts val="3919"/>
              </a:lnSpc>
            </a:pPr>
            <a:r>
              <a:rPr lang="en-US" sz="2799" b="1">
                <a:solidFill>
                  <a:srgbClr val="000000"/>
                </a:solidFill>
                <a:latin typeface="Canva Sans Bold"/>
                <a:ea typeface="Canva Sans Bold"/>
                <a:cs typeface="Canva Sans Bold"/>
                <a:sym typeface="Canva Sans Bold"/>
              </a:rPr>
              <a:t>This is the reservation records where you can view the reservation details and you can click on the status to mark it as canceled or fully paid, you can click on the damage fee to add a damage fee or to add a damage fee that is already paid</a:t>
            </a:r>
          </a:p>
        </p:txBody>
      </p:sp>
      <p:sp>
        <p:nvSpPr>
          <p:cNvPr id="6" name="TextBox 6"/>
          <p:cNvSpPr txBox="1"/>
          <p:nvPr/>
        </p:nvSpPr>
        <p:spPr>
          <a:xfrm>
            <a:off x="5725204" y="348721"/>
            <a:ext cx="7990795"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RECORDS PAGE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330259" y="-2898536"/>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04123" y="2611872"/>
            <a:ext cx="9935735" cy="5476549"/>
          </a:xfrm>
          <a:custGeom>
            <a:avLst/>
            <a:gdLst/>
            <a:ahLst/>
            <a:cxnLst/>
            <a:rect l="l" t="t" r="r" b="b"/>
            <a:pathLst>
              <a:path w="9935735" h="5476549">
                <a:moveTo>
                  <a:pt x="0" y="0"/>
                </a:moveTo>
                <a:lnTo>
                  <a:pt x="9935735" y="0"/>
                </a:lnTo>
                <a:lnTo>
                  <a:pt x="9935735" y="5476549"/>
                </a:lnTo>
                <a:lnTo>
                  <a:pt x="0" y="5476549"/>
                </a:lnTo>
                <a:lnTo>
                  <a:pt x="0" y="0"/>
                </a:lnTo>
                <a:close/>
              </a:path>
            </a:pathLst>
          </a:custGeom>
          <a:blipFill>
            <a:blip r:embed="rId4"/>
            <a:stretch>
              <a:fillRect t="-971" b="-971"/>
            </a:stretch>
          </a:blipFill>
        </p:spPr>
      </p:sp>
      <p:sp>
        <p:nvSpPr>
          <p:cNvPr id="4" name="TextBox 4"/>
          <p:cNvSpPr txBox="1"/>
          <p:nvPr/>
        </p:nvSpPr>
        <p:spPr>
          <a:xfrm>
            <a:off x="12297746" y="5311688"/>
            <a:ext cx="5990254" cy="14719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Canva Sans Bold"/>
                <a:ea typeface="Canva Sans Bold"/>
                <a:cs typeface="Canva Sans Bold"/>
                <a:sym typeface="Canva Sans Bold"/>
              </a:rPr>
              <a:t>Click to view the reservation details made when the action was taken</a:t>
            </a:r>
          </a:p>
        </p:txBody>
      </p:sp>
      <p:sp>
        <p:nvSpPr>
          <p:cNvPr id="5" name="AutoShape 5"/>
          <p:cNvSpPr/>
          <p:nvPr/>
        </p:nvSpPr>
        <p:spPr>
          <a:xfrm flipH="1">
            <a:off x="7785626" y="6076229"/>
            <a:ext cx="4545065" cy="0"/>
          </a:xfrm>
          <a:prstGeom prst="line">
            <a:avLst/>
          </a:prstGeom>
          <a:ln w="276225" cap="flat">
            <a:solidFill>
              <a:srgbClr val="0790BD"/>
            </a:solidFill>
            <a:prstDash val="solid"/>
            <a:headEnd type="none" w="sm" len="sm"/>
            <a:tailEnd type="arrow" w="med" len="sm"/>
          </a:ln>
        </p:spPr>
      </p:sp>
      <p:sp>
        <p:nvSpPr>
          <p:cNvPr id="6" name="TextBox 6"/>
          <p:cNvSpPr txBox="1"/>
          <p:nvPr/>
        </p:nvSpPr>
        <p:spPr>
          <a:xfrm>
            <a:off x="5625376" y="606277"/>
            <a:ext cx="7862024"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HISTORY 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378330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26066" y="2166490"/>
            <a:ext cx="11835869" cy="5954019"/>
          </a:xfrm>
          <a:custGeom>
            <a:avLst/>
            <a:gdLst/>
            <a:ahLst/>
            <a:cxnLst/>
            <a:rect l="l" t="t" r="r" b="b"/>
            <a:pathLst>
              <a:path w="11835869" h="5954019">
                <a:moveTo>
                  <a:pt x="0" y="0"/>
                </a:moveTo>
                <a:lnTo>
                  <a:pt x="11835868" y="0"/>
                </a:lnTo>
                <a:lnTo>
                  <a:pt x="11835868" y="5954020"/>
                </a:lnTo>
                <a:lnTo>
                  <a:pt x="0" y="5954020"/>
                </a:lnTo>
                <a:lnTo>
                  <a:pt x="0" y="0"/>
                </a:lnTo>
                <a:close/>
              </a:path>
            </a:pathLst>
          </a:custGeom>
          <a:blipFill>
            <a:blip r:embed="rId4"/>
            <a:stretch>
              <a:fillRect/>
            </a:stretch>
          </a:blipFill>
        </p:spPr>
      </p:sp>
      <p:sp>
        <p:nvSpPr>
          <p:cNvPr id="4" name="TextBox 4"/>
          <p:cNvSpPr txBox="1"/>
          <p:nvPr/>
        </p:nvSpPr>
        <p:spPr>
          <a:xfrm>
            <a:off x="1913288" y="8793726"/>
            <a:ext cx="4252818" cy="1252448"/>
          </a:xfrm>
          <a:prstGeom prst="rect">
            <a:avLst/>
          </a:prstGeom>
        </p:spPr>
        <p:txBody>
          <a:bodyPr lIns="0" tIns="0" rIns="0" bIns="0" rtlCol="0" anchor="t">
            <a:spAutoFit/>
          </a:bodyPr>
          <a:lstStyle/>
          <a:p>
            <a:pPr algn="ctr">
              <a:lnSpc>
                <a:spcPts val="3335"/>
              </a:lnSpc>
            </a:pPr>
            <a:r>
              <a:rPr lang="en-US" sz="2382" b="1">
                <a:solidFill>
                  <a:srgbClr val="000000"/>
                </a:solidFill>
                <a:latin typeface="Canva Sans Bold"/>
                <a:ea typeface="Canva Sans Bold"/>
                <a:cs typeface="Canva Sans Bold"/>
                <a:sym typeface="Canva Sans Bold"/>
              </a:rPr>
              <a:t>Click to automatically generate a report of your choice</a:t>
            </a:r>
          </a:p>
        </p:txBody>
      </p:sp>
      <p:sp>
        <p:nvSpPr>
          <p:cNvPr id="5" name="TextBox 5"/>
          <p:cNvSpPr txBox="1"/>
          <p:nvPr/>
        </p:nvSpPr>
        <p:spPr>
          <a:xfrm>
            <a:off x="15285287" y="5086350"/>
            <a:ext cx="3002713"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Saves a copy of the report for external use</a:t>
            </a:r>
          </a:p>
        </p:txBody>
      </p:sp>
      <p:sp>
        <p:nvSpPr>
          <p:cNvPr id="6" name="TextBox 6"/>
          <p:cNvSpPr txBox="1"/>
          <p:nvPr/>
        </p:nvSpPr>
        <p:spPr>
          <a:xfrm>
            <a:off x="12815444" y="9196320"/>
            <a:ext cx="5472556" cy="976630"/>
          </a:xfrm>
          <a:prstGeom prst="rect">
            <a:avLst/>
          </a:prstGeom>
        </p:spPr>
        <p:txBody>
          <a:bodyPr lIns="0" tIns="0" rIns="0" bIns="0" rtlCol="0" anchor="t">
            <a:spAutoFit/>
          </a:bodyPr>
          <a:lstStyle/>
          <a:p>
            <a:pPr algn="ctr">
              <a:lnSpc>
                <a:spcPts val="3920"/>
              </a:lnSpc>
            </a:pPr>
            <a:r>
              <a:rPr lang="en-US" sz="2800" b="1">
                <a:solidFill>
                  <a:srgbClr val="000000"/>
                </a:solidFill>
                <a:latin typeface="Canva Sans Bold"/>
                <a:ea typeface="Canva Sans Bold"/>
                <a:cs typeface="Canva Sans Bold"/>
                <a:sym typeface="Canva Sans Bold"/>
              </a:rPr>
              <a:t>Forwards the report directly to the administrator</a:t>
            </a:r>
          </a:p>
        </p:txBody>
      </p:sp>
      <p:sp>
        <p:nvSpPr>
          <p:cNvPr id="7" name="AutoShape 7"/>
          <p:cNvSpPr/>
          <p:nvPr/>
        </p:nvSpPr>
        <p:spPr>
          <a:xfrm flipH="1">
            <a:off x="12664842" y="5973002"/>
            <a:ext cx="2912947" cy="1381756"/>
          </a:xfrm>
          <a:prstGeom prst="line">
            <a:avLst/>
          </a:prstGeom>
          <a:ln w="276225" cap="flat">
            <a:solidFill>
              <a:srgbClr val="0790BD"/>
            </a:solidFill>
            <a:prstDash val="solid"/>
            <a:headEnd type="none" w="sm" len="sm"/>
            <a:tailEnd type="arrow" w="med" len="sm"/>
          </a:ln>
        </p:spPr>
      </p:sp>
      <p:sp>
        <p:nvSpPr>
          <p:cNvPr id="8" name="AutoShape 8"/>
          <p:cNvSpPr/>
          <p:nvPr/>
        </p:nvSpPr>
        <p:spPr>
          <a:xfrm flipH="1" flipV="1">
            <a:off x="12968349" y="8120510"/>
            <a:ext cx="2264763" cy="848959"/>
          </a:xfrm>
          <a:prstGeom prst="line">
            <a:avLst/>
          </a:prstGeom>
          <a:ln w="276225" cap="flat">
            <a:solidFill>
              <a:srgbClr val="0790BD"/>
            </a:solidFill>
            <a:prstDash val="solid"/>
            <a:headEnd type="none" w="sm" len="sm"/>
            <a:tailEnd type="arrow" w="med" len="sm"/>
          </a:ln>
        </p:spPr>
      </p:sp>
      <p:sp>
        <p:nvSpPr>
          <p:cNvPr id="9" name="AutoShape 9"/>
          <p:cNvSpPr/>
          <p:nvPr/>
        </p:nvSpPr>
        <p:spPr>
          <a:xfrm flipV="1">
            <a:off x="4420537" y="7998912"/>
            <a:ext cx="2269955" cy="526882"/>
          </a:xfrm>
          <a:prstGeom prst="line">
            <a:avLst/>
          </a:prstGeom>
          <a:ln w="276225" cap="flat">
            <a:solidFill>
              <a:srgbClr val="0790BD"/>
            </a:solidFill>
            <a:prstDash val="solid"/>
            <a:headEnd type="none" w="sm" len="sm"/>
            <a:tailEnd type="arrow" w="med" len="sm"/>
          </a:ln>
        </p:spPr>
      </p:sp>
      <p:sp>
        <p:nvSpPr>
          <p:cNvPr id="10" name="TextBox 10"/>
          <p:cNvSpPr txBox="1"/>
          <p:nvPr/>
        </p:nvSpPr>
        <p:spPr>
          <a:xfrm>
            <a:off x="5654115" y="490220"/>
            <a:ext cx="7314233" cy="935577"/>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STAFF REPORT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142211" y="-4000500"/>
            <a:ext cx="12003578" cy="18288000"/>
          </a:xfrm>
          <a:custGeom>
            <a:avLst/>
            <a:gdLst/>
            <a:ahLst/>
            <a:cxnLst/>
            <a:rect l="l" t="t" r="r" b="b"/>
            <a:pathLst>
              <a:path w="12003578" h="18288000">
                <a:moveTo>
                  <a:pt x="0" y="0"/>
                </a:moveTo>
                <a:lnTo>
                  <a:pt x="12003578" y="0"/>
                </a:lnTo>
                <a:lnTo>
                  <a:pt x="12003578"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72549" y="3330360"/>
            <a:ext cx="8625733" cy="5372167"/>
          </a:xfrm>
          <a:custGeom>
            <a:avLst/>
            <a:gdLst/>
            <a:ahLst/>
            <a:cxnLst/>
            <a:rect l="l" t="t" r="r" b="b"/>
            <a:pathLst>
              <a:path w="8625733" h="5372167">
                <a:moveTo>
                  <a:pt x="0" y="0"/>
                </a:moveTo>
                <a:lnTo>
                  <a:pt x="8625732" y="0"/>
                </a:lnTo>
                <a:lnTo>
                  <a:pt x="8625732" y="5372167"/>
                </a:lnTo>
                <a:lnTo>
                  <a:pt x="0" y="5372167"/>
                </a:lnTo>
                <a:lnTo>
                  <a:pt x="0" y="0"/>
                </a:lnTo>
                <a:close/>
              </a:path>
            </a:pathLst>
          </a:custGeom>
          <a:blipFill>
            <a:blip r:embed="rId4"/>
            <a:stretch>
              <a:fillRect/>
            </a:stretch>
          </a:blipFill>
        </p:spPr>
      </p:sp>
      <p:sp>
        <p:nvSpPr>
          <p:cNvPr id="4" name="AutoShape 4"/>
          <p:cNvSpPr/>
          <p:nvPr/>
        </p:nvSpPr>
        <p:spPr>
          <a:xfrm>
            <a:off x="5972549" y="2666197"/>
            <a:ext cx="4906285" cy="3126941"/>
          </a:xfrm>
          <a:prstGeom prst="line">
            <a:avLst/>
          </a:prstGeom>
          <a:ln w="276225" cap="flat">
            <a:solidFill>
              <a:srgbClr val="0790BD"/>
            </a:solidFill>
            <a:prstDash val="solid"/>
            <a:headEnd type="none" w="sm" len="sm"/>
            <a:tailEnd type="arrow" w="med" len="sm"/>
          </a:ln>
        </p:spPr>
      </p:sp>
      <p:sp>
        <p:nvSpPr>
          <p:cNvPr id="5" name="TextBox 5"/>
          <p:cNvSpPr txBox="1"/>
          <p:nvPr/>
        </p:nvSpPr>
        <p:spPr>
          <a:xfrm>
            <a:off x="1028700" y="1658011"/>
            <a:ext cx="5099985" cy="976630"/>
          </a:xfrm>
          <a:prstGeom prst="rect">
            <a:avLst/>
          </a:prstGeom>
        </p:spPr>
        <p:txBody>
          <a:bodyPr lIns="0" tIns="0" rIns="0" bIns="0" rtlCol="0" anchor="t">
            <a:spAutoFit/>
          </a:bodyPr>
          <a:lstStyle/>
          <a:p>
            <a:pPr algn="ctr">
              <a:lnSpc>
                <a:spcPts val="3920"/>
              </a:lnSpc>
            </a:pPr>
            <a:r>
              <a:rPr lang="en-US" sz="2800" b="1">
                <a:solidFill>
                  <a:srgbClr val="000000"/>
                </a:solidFill>
                <a:latin typeface="Canva Sans Bold"/>
                <a:ea typeface="Canva Sans Bold"/>
                <a:cs typeface="Canva Sans Bold"/>
                <a:sym typeface="Canva Sans Bold"/>
              </a:rPr>
              <a:t>Enter the credentials asked to complete the form</a:t>
            </a:r>
          </a:p>
        </p:txBody>
      </p:sp>
      <p:sp>
        <p:nvSpPr>
          <p:cNvPr id="6" name="TextBox 6"/>
          <p:cNvSpPr txBox="1"/>
          <p:nvPr/>
        </p:nvSpPr>
        <p:spPr>
          <a:xfrm>
            <a:off x="2347959" y="3142493"/>
            <a:ext cx="2461468" cy="34531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First Name</a:t>
            </a:r>
          </a:p>
          <a:p>
            <a:pPr algn="ctr">
              <a:lnSpc>
                <a:spcPts val="3919"/>
              </a:lnSpc>
            </a:pPr>
            <a:r>
              <a:rPr lang="en-US" sz="2799" b="1">
                <a:solidFill>
                  <a:srgbClr val="000000"/>
                </a:solidFill>
                <a:latin typeface="Canva Sans Bold"/>
                <a:ea typeface="Canva Sans Bold"/>
                <a:cs typeface="Canva Sans Bold"/>
                <a:sym typeface="Canva Sans Bold"/>
              </a:rPr>
              <a:t>Last Name</a:t>
            </a:r>
          </a:p>
          <a:p>
            <a:pPr algn="ctr">
              <a:lnSpc>
                <a:spcPts val="3919"/>
              </a:lnSpc>
            </a:pPr>
            <a:r>
              <a:rPr lang="en-US" sz="2799" b="1">
                <a:solidFill>
                  <a:srgbClr val="000000"/>
                </a:solidFill>
                <a:latin typeface="Canva Sans Bold"/>
                <a:ea typeface="Canva Sans Bold"/>
                <a:cs typeface="Canva Sans Bold"/>
                <a:sym typeface="Canva Sans Bold"/>
              </a:rPr>
              <a:t>Email Address</a:t>
            </a:r>
          </a:p>
          <a:p>
            <a:pPr algn="ctr">
              <a:lnSpc>
                <a:spcPts val="3919"/>
              </a:lnSpc>
            </a:pPr>
            <a:r>
              <a:rPr lang="en-US" sz="2799" b="1">
                <a:solidFill>
                  <a:srgbClr val="000000"/>
                </a:solidFill>
                <a:latin typeface="Canva Sans Bold"/>
                <a:ea typeface="Canva Sans Bold"/>
                <a:cs typeface="Canva Sans Bold"/>
                <a:sym typeface="Canva Sans Bold"/>
              </a:rPr>
              <a:t>Username</a:t>
            </a:r>
          </a:p>
          <a:p>
            <a:pPr algn="ctr">
              <a:lnSpc>
                <a:spcPts val="3919"/>
              </a:lnSpc>
            </a:pPr>
            <a:r>
              <a:rPr lang="en-US" sz="2799" b="1">
                <a:solidFill>
                  <a:srgbClr val="000000"/>
                </a:solidFill>
                <a:latin typeface="Canva Sans Bold"/>
                <a:ea typeface="Canva Sans Bold"/>
                <a:cs typeface="Canva Sans Bold"/>
                <a:sym typeface="Canva Sans Bold"/>
              </a:rPr>
              <a:t>Password</a:t>
            </a:r>
          </a:p>
          <a:p>
            <a:pPr algn="ctr">
              <a:lnSpc>
                <a:spcPts val="3919"/>
              </a:lnSpc>
            </a:pPr>
            <a:r>
              <a:rPr lang="en-US" sz="2799" b="1">
                <a:solidFill>
                  <a:srgbClr val="000000"/>
                </a:solidFill>
                <a:latin typeface="Canva Sans Bold"/>
                <a:ea typeface="Canva Sans Bold"/>
                <a:cs typeface="Canva Sans Bold"/>
                <a:sym typeface="Canva Sans Bold"/>
              </a:rPr>
              <a:t>Question</a:t>
            </a:r>
          </a:p>
          <a:p>
            <a:pPr algn="ctr">
              <a:lnSpc>
                <a:spcPts val="3919"/>
              </a:lnSpc>
              <a:spcBef>
                <a:spcPct val="0"/>
              </a:spcBef>
            </a:pPr>
            <a:r>
              <a:rPr lang="en-US" sz="2799" b="1">
                <a:solidFill>
                  <a:srgbClr val="000000"/>
                </a:solidFill>
                <a:latin typeface="Canva Sans Bold"/>
                <a:ea typeface="Canva Sans Bold"/>
                <a:cs typeface="Canva Sans Bold"/>
                <a:sym typeface="Canva Sans Bold"/>
              </a:rPr>
              <a:t>Answer</a:t>
            </a:r>
          </a:p>
        </p:txBody>
      </p:sp>
      <p:sp>
        <p:nvSpPr>
          <p:cNvPr id="7" name="AutoShape 7"/>
          <p:cNvSpPr/>
          <p:nvPr/>
        </p:nvSpPr>
        <p:spPr>
          <a:xfrm flipH="1">
            <a:off x="13949487" y="7008100"/>
            <a:ext cx="1900393" cy="390009"/>
          </a:xfrm>
          <a:prstGeom prst="line">
            <a:avLst/>
          </a:prstGeom>
          <a:ln w="276225" cap="flat">
            <a:solidFill>
              <a:srgbClr val="0790BD"/>
            </a:solidFill>
            <a:prstDash val="solid"/>
            <a:headEnd type="none" w="sm" len="sm"/>
            <a:tailEnd type="arrow" w="med" len="sm"/>
          </a:ln>
        </p:spPr>
      </p:sp>
      <p:sp>
        <p:nvSpPr>
          <p:cNvPr id="8" name="TextBox 8"/>
          <p:cNvSpPr txBox="1"/>
          <p:nvPr/>
        </p:nvSpPr>
        <p:spPr>
          <a:xfrm>
            <a:off x="15231596" y="6421479"/>
            <a:ext cx="2823925"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register account</a:t>
            </a:r>
          </a:p>
        </p:txBody>
      </p:sp>
      <p:sp>
        <p:nvSpPr>
          <p:cNvPr id="9" name="TextBox 9"/>
          <p:cNvSpPr txBox="1"/>
          <p:nvPr/>
        </p:nvSpPr>
        <p:spPr>
          <a:xfrm>
            <a:off x="1985944" y="8151104"/>
            <a:ext cx="3185497" cy="976630"/>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Canva Sans Bold"/>
                <a:ea typeface="Canva Sans Bold"/>
                <a:cs typeface="Canva Sans Bold"/>
                <a:sym typeface="Canva Sans Bold"/>
              </a:rPr>
              <a:t>Click to go to Sign-In Page</a:t>
            </a:r>
          </a:p>
        </p:txBody>
      </p:sp>
      <p:sp>
        <p:nvSpPr>
          <p:cNvPr id="10" name="AutoShape 10"/>
          <p:cNvSpPr/>
          <p:nvPr/>
        </p:nvSpPr>
        <p:spPr>
          <a:xfrm flipV="1">
            <a:off x="4809427" y="6016444"/>
            <a:ext cx="2347294" cy="2191810"/>
          </a:xfrm>
          <a:prstGeom prst="line">
            <a:avLst/>
          </a:prstGeom>
          <a:ln w="276225" cap="flat">
            <a:solidFill>
              <a:srgbClr val="0790BD"/>
            </a:solidFill>
            <a:prstDash val="solid"/>
            <a:headEnd type="none" w="sm" len="sm"/>
            <a:tailEnd type="arrow" w="med" len="sm"/>
          </a:ln>
        </p:spPr>
      </p:sp>
      <p:sp>
        <p:nvSpPr>
          <p:cNvPr id="11" name="TextBox 11"/>
          <p:cNvSpPr txBox="1"/>
          <p:nvPr/>
        </p:nvSpPr>
        <p:spPr>
          <a:xfrm>
            <a:off x="7039198" y="9383043"/>
            <a:ext cx="4209604"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save credentials</a:t>
            </a:r>
          </a:p>
        </p:txBody>
      </p:sp>
      <p:sp>
        <p:nvSpPr>
          <p:cNvPr id="12" name="AutoShape 12"/>
          <p:cNvSpPr/>
          <p:nvPr/>
        </p:nvSpPr>
        <p:spPr>
          <a:xfrm flipV="1">
            <a:off x="9282020" y="8208254"/>
            <a:ext cx="45001" cy="1226876"/>
          </a:xfrm>
          <a:prstGeom prst="line">
            <a:avLst/>
          </a:prstGeom>
          <a:ln w="276225" cap="flat">
            <a:solidFill>
              <a:srgbClr val="0790BD"/>
            </a:solidFill>
            <a:prstDash val="solid"/>
            <a:headEnd type="none" w="sm" len="sm"/>
            <a:tailEnd type="arrow" w="med" len="sm"/>
          </a:ln>
        </p:spPr>
      </p:sp>
      <p:sp>
        <p:nvSpPr>
          <p:cNvPr id="13" name="TextBox 13"/>
          <p:cNvSpPr txBox="1"/>
          <p:nvPr/>
        </p:nvSpPr>
        <p:spPr>
          <a:xfrm>
            <a:off x="6605364" y="419701"/>
            <a:ext cx="5434236"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SIGN-UP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53419" y="2269347"/>
            <a:ext cx="9181163" cy="5748307"/>
          </a:xfrm>
          <a:custGeom>
            <a:avLst/>
            <a:gdLst/>
            <a:ahLst/>
            <a:cxnLst/>
            <a:rect l="l" t="t" r="r" b="b"/>
            <a:pathLst>
              <a:path w="9181163" h="5748307">
                <a:moveTo>
                  <a:pt x="0" y="0"/>
                </a:moveTo>
                <a:lnTo>
                  <a:pt x="9181162" y="0"/>
                </a:lnTo>
                <a:lnTo>
                  <a:pt x="9181162" y="5748306"/>
                </a:lnTo>
                <a:lnTo>
                  <a:pt x="0" y="5748306"/>
                </a:lnTo>
                <a:lnTo>
                  <a:pt x="0" y="0"/>
                </a:lnTo>
                <a:close/>
              </a:path>
            </a:pathLst>
          </a:custGeom>
          <a:blipFill>
            <a:blip r:embed="rId4"/>
            <a:stretch>
              <a:fillRect/>
            </a:stretch>
          </a:blipFill>
        </p:spPr>
      </p:sp>
      <p:sp>
        <p:nvSpPr>
          <p:cNvPr id="4" name="TextBox 4"/>
          <p:cNvSpPr txBox="1"/>
          <p:nvPr/>
        </p:nvSpPr>
        <p:spPr>
          <a:xfrm>
            <a:off x="15405424" y="4962203"/>
            <a:ext cx="2488031"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verify your credentials</a:t>
            </a:r>
          </a:p>
        </p:txBody>
      </p:sp>
      <p:sp>
        <p:nvSpPr>
          <p:cNvPr id="5" name="AutoShape 5"/>
          <p:cNvSpPr/>
          <p:nvPr/>
        </p:nvSpPr>
        <p:spPr>
          <a:xfrm flipH="1" flipV="1">
            <a:off x="13166579" y="5567989"/>
            <a:ext cx="2091177" cy="158754"/>
          </a:xfrm>
          <a:prstGeom prst="line">
            <a:avLst/>
          </a:prstGeom>
          <a:ln w="276225" cap="flat">
            <a:solidFill>
              <a:srgbClr val="0790BD"/>
            </a:solidFill>
            <a:prstDash val="solid"/>
            <a:headEnd type="none" w="sm" len="sm"/>
            <a:tailEnd type="arrow" w="med" len="sm"/>
          </a:ln>
        </p:spPr>
      </p:sp>
      <p:sp>
        <p:nvSpPr>
          <p:cNvPr id="6" name="AutoShape 6"/>
          <p:cNvSpPr/>
          <p:nvPr/>
        </p:nvSpPr>
        <p:spPr>
          <a:xfrm>
            <a:off x="4016509" y="2685033"/>
            <a:ext cx="4865618" cy="1450742"/>
          </a:xfrm>
          <a:prstGeom prst="line">
            <a:avLst/>
          </a:prstGeom>
          <a:ln w="276225" cap="flat">
            <a:solidFill>
              <a:srgbClr val="0790BD"/>
            </a:solidFill>
            <a:prstDash val="solid"/>
            <a:headEnd type="none" w="sm" len="sm"/>
            <a:tailEnd type="arrow" w="med" len="sm"/>
          </a:ln>
        </p:spPr>
      </p:sp>
      <p:sp>
        <p:nvSpPr>
          <p:cNvPr id="7" name="TextBox 7"/>
          <p:cNvSpPr txBox="1"/>
          <p:nvPr/>
        </p:nvSpPr>
        <p:spPr>
          <a:xfrm>
            <a:off x="1028700" y="2168143"/>
            <a:ext cx="2987809"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Fill up with the right credentials</a:t>
            </a:r>
          </a:p>
        </p:txBody>
      </p:sp>
      <p:sp>
        <p:nvSpPr>
          <p:cNvPr id="8" name="TextBox 8"/>
          <p:cNvSpPr txBox="1"/>
          <p:nvPr/>
        </p:nvSpPr>
        <p:spPr>
          <a:xfrm>
            <a:off x="5052728" y="490220"/>
            <a:ext cx="9349071"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FORGOT PASSWORD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3863802"/>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57506" y="2583922"/>
            <a:ext cx="9192683" cy="5748307"/>
          </a:xfrm>
          <a:custGeom>
            <a:avLst/>
            <a:gdLst/>
            <a:ahLst/>
            <a:cxnLst/>
            <a:rect l="l" t="t" r="r" b="b"/>
            <a:pathLst>
              <a:path w="9192683" h="5748307">
                <a:moveTo>
                  <a:pt x="0" y="0"/>
                </a:moveTo>
                <a:lnTo>
                  <a:pt x="9192682" y="0"/>
                </a:lnTo>
                <a:lnTo>
                  <a:pt x="9192682" y="5748306"/>
                </a:lnTo>
                <a:lnTo>
                  <a:pt x="0" y="5748306"/>
                </a:lnTo>
                <a:lnTo>
                  <a:pt x="0" y="0"/>
                </a:lnTo>
                <a:close/>
              </a:path>
            </a:pathLst>
          </a:custGeom>
          <a:blipFill>
            <a:blip r:embed="rId4"/>
            <a:stretch>
              <a:fillRect/>
            </a:stretch>
          </a:blipFill>
        </p:spPr>
      </p:sp>
      <p:sp>
        <p:nvSpPr>
          <p:cNvPr id="4" name="TextBox 4"/>
          <p:cNvSpPr txBox="1"/>
          <p:nvPr/>
        </p:nvSpPr>
        <p:spPr>
          <a:xfrm>
            <a:off x="12120535" y="1848849"/>
            <a:ext cx="4109429" cy="2957830"/>
          </a:xfrm>
          <a:prstGeom prst="rect">
            <a:avLst/>
          </a:prstGeom>
        </p:spPr>
        <p:txBody>
          <a:bodyPr lIns="0" tIns="0" rIns="0" bIns="0" rtlCol="0" anchor="t">
            <a:spAutoFit/>
          </a:bodyPr>
          <a:lstStyle/>
          <a:p>
            <a:pPr algn="ctr">
              <a:lnSpc>
                <a:spcPts val="3920"/>
              </a:lnSpc>
            </a:pPr>
            <a:r>
              <a:rPr lang="en-US" sz="2800" b="1">
                <a:solidFill>
                  <a:srgbClr val="000000"/>
                </a:solidFill>
                <a:latin typeface="Canva Sans Bold"/>
                <a:ea typeface="Canva Sans Bold"/>
                <a:cs typeface="Canva Sans Bold"/>
                <a:sym typeface="Canva Sans Bold"/>
              </a:rPr>
              <a:t>Create a new Strong password </a:t>
            </a:r>
          </a:p>
          <a:p>
            <a:pPr algn="ctr">
              <a:lnSpc>
                <a:spcPts val="3920"/>
              </a:lnSpc>
            </a:pPr>
            <a:endParaRPr lang="en-US" sz="2800" b="1">
              <a:solidFill>
                <a:srgbClr val="000000"/>
              </a:solidFill>
              <a:latin typeface="Canva Sans Bold"/>
              <a:ea typeface="Canva Sans Bold"/>
              <a:cs typeface="Canva Sans Bold"/>
              <a:sym typeface="Canva Sans Bold"/>
            </a:endParaRPr>
          </a:p>
          <a:p>
            <a:pPr algn="ctr">
              <a:lnSpc>
                <a:spcPts val="3920"/>
              </a:lnSpc>
              <a:spcBef>
                <a:spcPct val="0"/>
              </a:spcBef>
            </a:pPr>
            <a:r>
              <a:rPr lang="en-US" sz="2800" b="1">
                <a:solidFill>
                  <a:srgbClr val="000000"/>
                </a:solidFill>
                <a:latin typeface="Canva Sans Bold"/>
                <a:ea typeface="Canva Sans Bold"/>
                <a:cs typeface="Canva Sans Bold"/>
                <a:sym typeface="Canva Sans Bold"/>
              </a:rPr>
              <a:t>Then repeat the password for double check </a:t>
            </a:r>
          </a:p>
        </p:txBody>
      </p:sp>
      <p:sp>
        <p:nvSpPr>
          <p:cNvPr id="5" name="AutoShape 5"/>
          <p:cNvSpPr/>
          <p:nvPr/>
        </p:nvSpPr>
        <p:spPr>
          <a:xfrm flipH="1">
            <a:off x="10583583" y="3224736"/>
            <a:ext cx="1350870" cy="1269993"/>
          </a:xfrm>
          <a:prstGeom prst="line">
            <a:avLst/>
          </a:prstGeom>
          <a:ln w="276225" cap="flat">
            <a:solidFill>
              <a:srgbClr val="0790BD"/>
            </a:solidFill>
            <a:prstDash val="solid"/>
            <a:headEnd type="none" w="sm" len="sm"/>
            <a:tailEnd type="arrow" w="med" len="sm"/>
          </a:ln>
        </p:spPr>
      </p:sp>
      <p:sp>
        <p:nvSpPr>
          <p:cNvPr id="6" name="TextBox 6"/>
          <p:cNvSpPr txBox="1"/>
          <p:nvPr/>
        </p:nvSpPr>
        <p:spPr>
          <a:xfrm>
            <a:off x="12728779" y="6635162"/>
            <a:ext cx="3439082"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change your password</a:t>
            </a:r>
          </a:p>
        </p:txBody>
      </p:sp>
      <p:sp>
        <p:nvSpPr>
          <p:cNvPr id="7" name="AutoShape 7"/>
          <p:cNvSpPr/>
          <p:nvPr/>
        </p:nvSpPr>
        <p:spPr>
          <a:xfrm flipH="1" flipV="1">
            <a:off x="10583583" y="5458075"/>
            <a:ext cx="2145195" cy="1693977"/>
          </a:xfrm>
          <a:prstGeom prst="line">
            <a:avLst/>
          </a:prstGeom>
          <a:ln w="276225" cap="flat">
            <a:solidFill>
              <a:srgbClr val="0790BD"/>
            </a:solidFill>
            <a:prstDash val="solid"/>
            <a:headEnd type="none" w="sm" len="sm"/>
            <a:tailEnd type="arrow" w="med" len="sm"/>
          </a:ln>
        </p:spPr>
      </p:sp>
      <p:sp>
        <p:nvSpPr>
          <p:cNvPr id="8" name="TextBox 8"/>
          <p:cNvSpPr txBox="1"/>
          <p:nvPr/>
        </p:nvSpPr>
        <p:spPr>
          <a:xfrm>
            <a:off x="4553418" y="387252"/>
            <a:ext cx="9467381"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FORGOT PASSWORD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TextBox 2"/>
          <p:cNvSpPr txBox="1"/>
          <p:nvPr/>
        </p:nvSpPr>
        <p:spPr>
          <a:xfrm>
            <a:off x="3924523" y="4274503"/>
            <a:ext cx="1043895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ADMIN ACCOUNT </a:t>
            </a:r>
          </a:p>
        </p:txBody>
      </p:sp>
      <p:sp>
        <p:nvSpPr>
          <p:cNvPr id="3" name="Freeform 3"/>
          <p:cNvSpPr/>
          <p:nvPr/>
        </p:nvSpPr>
        <p:spPr>
          <a:xfrm rot="-5400000">
            <a:off x="3203336" y="-3480830"/>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142211" y="-3142211"/>
            <a:ext cx="12003578" cy="18288000"/>
          </a:xfrm>
          <a:custGeom>
            <a:avLst/>
            <a:gdLst/>
            <a:ahLst/>
            <a:cxnLst/>
            <a:rect l="l" t="t" r="r" b="b"/>
            <a:pathLst>
              <a:path w="12003578" h="18288000">
                <a:moveTo>
                  <a:pt x="0" y="0"/>
                </a:moveTo>
                <a:lnTo>
                  <a:pt x="12003578" y="0"/>
                </a:lnTo>
                <a:lnTo>
                  <a:pt x="12003578"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25029" y="2496438"/>
            <a:ext cx="10263611" cy="5759653"/>
          </a:xfrm>
          <a:custGeom>
            <a:avLst/>
            <a:gdLst/>
            <a:ahLst/>
            <a:cxnLst/>
            <a:rect l="l" t="t" r="r" b="b"/>
            <a:pathLst>
              <a:path w="10263611" h="5759653">
                <a:moveTo>
                  <a:pt x="0" y="0"/>
                </a:moveTo>
                <a:lnTo>
                  <a:pt x="10263611" y="0"/>
                </a:lnTo>
                <a:lnTo>
                  <a:pt x="10263611" y="5759653"/>
                </a:lnTo>
                <a:lnTo>
                  <a:pt x="0" y="5759653"/>
                </a:lnTo>
                <a:lnTo>
                  <a:pt x="0" y="0"/>
                </a:lnTo>
                <a:close/>
              </a:path>
            </a:pathLst>
          </a:custGeom>
          <a:blipFill>
            <a:blip r:embed="rId4"/>
            <a:stretch>
              <a:fillRect/>
            </a:stretch>
          </a:blipFill>
        </p:spPr>
      </p:sp>
      <p:sp>
        <p:nvSpPr>
          <p:cNvPr id="4" name="AutoShape 4"/>
          <p:cNvSpPr/>
          <p:nvPr/>
        </p:nvSpPr>
        <p:spPr>
          <a:xfrm>
            <a:off x="5034784" y="2496438"/>
            <a:ext cx="1626172" cy="484946"/>
          </a:xfrm>
          <a:prstGeom prst="line">
            <a:avLst/>
          </a:prstGeom>
          <a:ln w="276225" cap="flat">
            <a:solidFill>
              <a:srgbClr val="0790BD"/>
            </a:solidFill>
            <a:prstDash val="solid"/>
            <a:headEnd type="none" w="sm" len="sm"/>
            <a:tailEnd type="arrow" w="med" len="sm"/>
          </a:ln>
        </p:spPr>
      </p:sp>
      <p:sp>
        <p:nvSpPr>
          <p:cNvPr id="5" name="TextBox 5"/>
          <p:cNvSpPr txBox="1"/>
          <p:nvPr/>
        </p:nvSpPr>
        <p:spPr>
          <a:xfrm>
            <a:off x="1028700" y="2015108"/>
            <a:ext cx="3823097"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Click to edit or logout </a:t>
            </a:r>
          </a:p>
        </p:txBody>
      </p:sp>
      <p:sp>
        <p:nvSpPr>
          <p:cNvPr id="6" name="TextBox 6"/>
          <p:cNvSpPr txBox="1"/>
          <p:nvPr/>
        </p:nvSpPr>
        <p:spPr>
          <a:xfrm>
            <a:off x="1028700" y="3388360"/>
            <a:ext cx="5496329" cy="34531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Click the buttons to go to </a:t>
            </a:r>
          </a:p>
          <a:p>
            <a:pPr algn="l">
              <a:lnSpc>
                <a:spcPts val="3919"/>
              </a:lnSpc>
            </a:pPr>
            <a:endParaRPr lang="en-US" sz="2799" b="1">
              <a:solidFill>
                <a:srgbClr val="000000"/>
              </a:solidFill>
              <a:latin typeface="Canva Sans Bold"/>
              <a:ea typeface="Canva Sans Bold"/>
              <a:cs typeface="Canva Sans Bold"/>
              <a:sym typeface="Canva Sans Bold"/>
            </a:endParaRPr>
          </a:p>
          <a:p>
            <a:pPr algn="just">
              <a:lnSpc>
                <a:spcPts val="3919"/>
              </a:lnSpc>
              <a:spcBef>
                <a:spcPct val="0"/>
              </a:spcBef>
            </a:pPr>
            <a:r>
              <a:rPr lang="en-US" sz="2799" b="1">
                <a:solidFill>
                  <a:srgbClr val="000000"/>
                </a:solidFill>
                <a:latin typeface="Canva Sans Bold"/>
                <a:ea typeface="Canva Sans Bold"/>
                <a:cs typeface="Canva Sans Bold"/>
                <a:sym typeface="Canva Sans Bold"/>
              </a:rPr>
              <a:t>HOME</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ANNOUNCEMENTS</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AVAILABILITY</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RESERVATIONS</a:t>
            </a:r>
          </a:p>
          <a:p>
            <a:pPr algn="just">
              <a:lnSpc>
                <a:spcPts val="3919"/>
              </a:lnSpc>
              <a:spcBef>
                <a:spcPct val="0"/>
              </a:spcBef>
            </a:pPr>
            <a:r>
              <a:rPr lang="en-US" sz="2799" b="1">
                <a:solidFill>
                  <a:srgbClr val="000000"/>
                </a:solidFill>
                <a:latin typeface="Canva Sans Bold"/>
                <a:ea typeface="Canva Sans Bold"/>
                <a:cs typeface="Canva Sans Bold"/>
                <a:sym typeface="Canva Sans Bold"/>
              </a:rPr>
              <a:t>REPORTS</a:t>
            </a:r>
          </a:p>
        </p:txBody>
      </p:sp>
      <p:sp>
        <p:nvSpPr>
          <p:cNvPr id="7" name="AutoShape 7"/>
          <p:cNvSpPr/>
          <p:nvPr/>
        </p:nvSpPr>
        <p:spPr>
          <a:xfrm flipV="1">
            <a:off x="5034784" y="4579226"/>
            <a:ext cx="1468394" cy="564274"/>
          </a:xfrm>
          <a:prstGeom prst="line">
            <a:avLst/>
          </a:prstGeom>
          <a:ln w="276225" cap="flat">
            <a:solidFill>
              <a:srgbClr val="0790BD"/>
            </a:solidFill>
            <a:prstDash val="solid"/>
            <a:headEnd type="none" w="sm" len="sm"/>
            <a:tailEnd type="arrow" w="med" len="sm"/>
          </a:ln>
        </p:spPr>
      </p:sp>
      <p:sp>
        <p:nvSpPr>
          <p:cNvPr id="8" name="AutoShape 8"/>
          <p:cNvSpPr/>
          <p:nvPr/>
        </p:nvSpPr>
        <p:spPr>
          <a:xfrm flipV="1">
            <a:off x="5949899" y="5663044"/>
            <a:ext cx="6511925" cy="3147087"/>
          </a:xfrm>
          <a:prstGeom prst="line">
            <a:avLst/>
          </a:prstGeom>
          <a:ln w="276225" cap="flat">
            <a:solidFill>
              <a:srgbClr val="0790BD"/>
            </a:solidFill>
            <a:prstDash val="solid"/>
            <a:headEnd type="none" w="sm" len="sm"/>
            <a:tailEnd type="arrow" w="med" len="sm"/>
          </a:ln>
        </p:spPr>
      </p:sp>
      <p:sp>
        <p:nvSpPr>
          <p:cNvPr id="9" name="TextBox 9"/>
          <p:cNvSpPr txBox="1"/>
          <p:nvPr/>
        </p:nvSpPr>
        <p:spPr>
          <a:xfrm>
            <a:off x="2198948" y="8045591"/>
            <a:ext cx="3750951"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View yearly/monthly trends and most chosen inclusion</a:t>
            </a:r>
          </a:p>
        </p:txBody>
      </p:sp>
      <p:sp>
        <p:nvSpPr>
          <p:cNvPr id="10" name="TextBox 10"/>
          <p:cNvSpPr txBox="1"/>
          <p:nvPr/>
        </p:nvSpPr>
        <p:spPr>
          <a:xfrm>
            <a:off x="5693494" y="490220"/>
            <a:ext cx="7031906"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ADMIN HOME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659874" y="9205800"/>
            <a:ext cx="3720088"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Add Image</a:t>
            </a:r>
          </a:p>
        </p:txBody>
      </p:sp>
      <p:sp>
        <p:nvSpPr>
          <p:cNvPr id="4" name="AutoShape 4"/>
          <p:cNvSpPr/>
          <p:nvPr/>
        </p:nvSpPr>
        <p:spPr>
          <a:xfrm flipV="1">
            <a:off x="6632542" y="7887576"/>
            <a:ext cx="1589610" cy="1587464"/>
          </a:xfrm>
          <a:prstGeom prst="line">
            <a:avLst/>
          </a:prstGeom>
          <a:ln w="276225" cap="flat">
            <a:solidFill>
              <a:srgbClr val="0790BD"/>
            </a:solidFill>
            <a:prstDash val="solid"/>
            <a:headEnd type="none" w="sm" len="sm"/>
            <a:tailEnd type="arrow" w="med" len="sm"/>
          </a:ln>
        </p:spPr>
      </p:sp>
      <p:sp>
        <p:nvSpPr>
          <p:cNvPr id="5" name="AutoShape 5"/>
          <p:cNvSpPr/>
          <p:nvPr/>
        </p:nvSpPr>
        <p:spPr>
          <a:xfrm flipH="1" flipV="1">
            <a:off x="11927908" y="7887576"/>
            <a:ext cx="1284878" cy="1046173"/>
          </a:xfrm>
          <a:prstGeom prst="line">
            <a:avLst/>
          </a:prstGeom>
          <a:ln w="276225" cap="flat">
            <a:solidFill>
              <a:srgbClr val="0790BD"/>
            </a:solidFill>
            <a:prstDash val="solid"/>
            <a:headEnd type="none" w="sm" len="sm"/>
            <a:tailEnd type="arrow" w="med" len="sm"/>
          </a:ln>
        </p:spPr>
      </p:sp>
      <p:sp>
        <p:nvSpPr>
          <p:cNvPr id="6" name="Freeform 6"/>
          <p:cNvSpPr/>
          <p:nvPr/>
        </p:nvSpPr>
        <p:spPr>
          <a:xfrm>
            <a:off x="3659874" y="2998866"/>
            <a:ext cx="11538406" cy="4888709"/>
          </a:xfrm>
          <a:custGeom>
            <a:avLst/>
            <a:gdLst/>
            <a:ahLst/>
            <a:cxnLst/>
            <a:rect l="l" t="t" r="r" b="b"/>
            <a:pathLst>
              <a:path w="11538406" h="4888709">
                <a:moveTo>
                  <a:pt x="0" y="0"/>
                </a:moveTo>
                <a:lnTo>
                  <a:pt x="11538405" y="0"/>
                </a:lnTo>
                <a:lnTo>
                  <a:pt x="11538405" y="4888710"/>
                </a:lnTo>
                <a:lnTo>
                  <a:pt x="0" y="4888710"/>
                </a:lnTo>
                <a:lnTo>
                  <a:pt x="0" y="0"/>
                </a:lnTo>
                <a:close/>
              </a:path>
            </a:pathLst>
          </a:custGeom>
          <a:blipFill>
            <a:blip r:embed="rId4"/>
            <a:stretch>
              <a:fillRect/>
            </a:stretch>
          </a:blipFill>
        </p:spPr>
      </p:sp>
      <p:sp>
        <p:nvSpPr>
          <p:cNvPr id="7" name="TextBox 7"/>
          <p:cNvSpPr txBox="1"/>
          <p:nvPr/>
        </p:nvSpPr>
        <p:spPr>
          <a:xfrm>
            <a:off x="13465232" y="8776970"/>
            <a:ext cx="2290316" cy="4813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Delete Image</a:t>
            </a:r>
          </a:p>
        </p:txBody>
      </p:sp>
      <p:sp>
        <p:nvSpPr>
          <p:cNvPr id="8" name="TextBox 8"/>
          <p:cNvSpPr txBox="1"/>
          <p:nvPr/>
        </p:nvSpPr>
        <p:spPr>
          <a:xfrm>
            <a:off x="3917798" y="660832"/>
            <a:ext cx="11538405"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ADMIN ANNOUNCEMENTS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383088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83265" y="3018473"/>
            <a:ext cx="8800482" cy="4945033"/>
          </a:xfrm>
          <a:custGeom>
            <a:avLst/>
            <a:gdLst/>
            <a:ahLst/>
            <a:cxnLst/>
            <a:rect l="l" t="t" r="r" b="b"/>
            <a:pathLst>
              <a:path w="8800482" h="4945033">
                <a:moveTo>
                  <a:pt x="0" y="0"/>
                </a:moveTo>
                <a:lnTo>
                  <a:pt x="8800482" y="0"/>
                </a:lnTo>
                <a:lnTo>
                  <a:pt x="8800482" y="4945033"/>
                </a:lnTo>
                <a:lnTo>
                  <a:pt x="0" y="4945033"/>
                </a:lnTo>
                <a:lnTo>
                  <a:pt x="0" y="0"/>
                </a:lnTo>
                <a:close/>
              </a:path>
            </a:pathLst>
          </a:custGeom>
          <a:blipFill>
            <a:blip r:embed="rId4"/>
            <a:stretch>
              <a:fillRect/>
            </a:stretch>
          </a:blipFill>
        </p:spPr>
      </p:sp>
      <p:sp>
        <p:nvSpPr>
          <p:cNvPr id="4" name="TextBox 4"/>
          <p:cNvSpPr txBox="1"/>
          <p:nvPr/>
        </p:nvSpPr>
        <p:spPr>
          <a:xfrm>
            <a:off x="803215" y="1903666"/>
            <a:ext cx="3580050" cy="7136549"/>
          </a:xfrm>
          <a:prstGeom prst="rect">
            <a:avLst/>
          </a:prstGeom>
        </p:spPr>
        <p:txBody>
          <a:bodyPr lIns="0" tIns="0" rIns="0" bIns="0" rtlCol="0" anchor="t">
            <a:spAutoFit/>
          </a:bodyPr>
          <a:lstStyle/>
          <a:p>
            <a:pPr algn="ctr">
              <a:lnSpc>
                <a:spcPts val="3183"/>
              </a:lnSpc>
            </a:pPr>
            <a:endParaRPr/>
          </a:p>
          <a:p>
            <a:pPr algn="ctr">
              <a:lnSpc>
                <a:spcPts val="3183"/>
              </a:lnSpc>
            </a:pPr>
            <a:r>
              <a:rPr lang="en-US" sz="2274" b="1">
                <a:solidFill>
                  <a:srgbClr val="000000"/>
                </a:solidFill>
                <a:latin typeface="Canva Sans Bold"/>
                <a:ea typeface="Canva Sans Bold"/>
                <a:cs typeface="Canva Sans Bold"/>
                <a:sym typeface="Canva Sans Bold"/>
              </a:rPr>
              <a:t>Color Codes:</a:t>
            </a:r>
          </a:p>
          <a:p>
            <a:pPr algn="ctr">
              <a:lnSpc>
                <a:spcPts val="3183"/>
              </a:lnSpc>
            </a:pPr>
            <a:endParaRPr lang="en-US" sz="2274" b="1">
              <a:solidFill>
                <a:srgbClr val="000000"/>
              </a:solidFill>
              <a:latin typeface="Canva Sans Bold"/>
              <a:ea typeface="Canva Sans Bold"/>
              <a:cs typeface="Canva Sans Bold"/>
              <a:sym typeface="Canva Sans Bold"/>
            </a:endParaRPr>
          </a:p>
          <a:p>
            <a:pPr algn="ctr">
              <a:lnSpc>
                <a:spcPts val="3183"/>
              </a:lnSpc>
            </a:pPr>
            <a:r>
              <a:rPr lang="en-US" sz="2274" b="1">
                <a:solidFill>
                  <a:srgbClr val="000000"/>
                </a:solidFill>
                <a:latin typeface="Canva Sans Bold"/>
                <a:ea typeface="Canva Sans Bold"/>
                <a:cs typeface="Canva Sans Bold"/>
                <a:sym typeface="Canva Sans Bold"/>
              </a:rPr>
              <a:t>Green - Fully Reserved</a:t>
            </a:r>
          </a:p>
          <a:p>
            <a:pPr algn="ctr">
              <a:lnSpc>
                <a:spcPts val="3183"/>
              </a:lnSpc>
            </a:pPr>
            <a:endParaRPr lang="en-US" sz="2274" b="1">
              <a:solidFill>
                <a:srgbClr val="000000"/>
              </a:solidFill>
              <a:latin typeface="Canva Sans Bold"/>
              <a:ea typeface="Canva Sans Bold"/>
              <a:cs typeface="Canva Sans Bold"/>
              <a:sym typeface="Canva Sans Bold"/>
            </a:endParaRPr>
          </a:p>
          <a:p>
            <a:pPr algn="ctr">
              <a:lnSpc>
                <a:spcPts val="3183"/>
              </a:lnSpc>
            </a:pPr>
            <a:r>
              <a:rPr lang="en-US" sz="2274" b="1">
                <a:solidFill>
                  <a:srgbClr val="000000"/>
                </a:solidFill>
                <a:latin typeface="Canva Sans Bold"/>
                <a:ea typeface="Canva Sans Bold"/>
                <a:cs typeface="Canva Sans Bold"/>
                <a:sym typeface="Canva Sans Bold"/>
              </a:rPr>
              <a:t>Yellow - Day Time Reserved</a:t>
            </a:r>
          </a:p>
          <a:p>
            <a:pPr algn="ctr">
              <a:lnSpc>
                <a:spcPts val="3183"/>
              </a:lnSpc>
            </a:pPr>
            <a:endParaRPr lang="en-US" sz="2274" b="1">
              <a:solidFill>
                <a:srgbClr val="000000"/>
              </a:solidFill>
              <a:latin typeface="Canva Sans Bold"/>
              <a:ea typeface="Canva Sans Bold"/>
              <a:cs typeface="Canva Sans Bold"/>
              <a:sym typeface="Canva Sans Bold"/>
            </a:endParaRPr>
          </a:p>
          <a:p>
            <a:pPr algn="ctr">
              <a:lnSpc>
                <a:spcPts val="3183"/>
              </a:lnSpc>
            </a:pPr>
            <a:r>
              <a:rPr lang="en-US" sz="2274" b="1">
                <a:solidFill>
                  <a:srgbClr val="000000"/>
                </a:solidFill>
                <a:latin typeface="Canva Sans Bold"/>
                <a:ea typeface="Canva Sans Bold"/>
                <a:cs typeface="Canva Sans Bold"/>
                <a:sym typeface="Canva Sans Bold"/>
              </a:rPr>
              <a:t>Blue - Night Time Reserved</a:t>
            </a:r>
          </a:p>
          <a:p>
            <a:pPr algn="ctr">
              <a:lnSpc>
                <a:spcPts val="3183"/>
              </a:lnSpc>
            </a:pPr>
            <a:endParaRPr lang="en-US" sz="2274" b="1">
              <a:solidFill>
                <a:srgbClr val="000000"/>
              </a:solidFill>
              <a:latin typeface="Canva Sans Bold"/>
              <a:ea typeface="Canva Sans Bold"/>
              <a:cs typeface="Canva Sans Bold"/>
              <a:sym typeface="Canva Sans Bold"/>
            </a:endParaRPr>
          </a:p>
          <a:p>
            <a:pPr algn="ctr">
              <a:lnSpc>
                <a:spcPts val="3183"/>
              </a:lnSpc>
            </a:pPr>
            <a:r>
              <a:rPr lang="en-US" sz="2274" b="1">
                <a:solidFill>
                  <a:srgbClr val="000000"/>
                </a:solidFill>
                <a:latin typeface="Canva Sans Bold"/>
                <a:ea typeface="Canva Sans Bold"/>
                <a:cs typeface="Canva Sans Bold"/>
                <a:sym typeface="Canva Sans Bold"/>
              </a:rPr>
              <a:t>Red - Suspended (Unavailable for reservations)</a:t>
            </a:r>
          </a:p>
          <a:p>
            <a:pPr algn="ctr">
              <a:lnSpc>
                <a:spcPts val="3183"/>
              </a:lnSpc>
            </a:pPr>
            <a:endParaRPr lang="en-US" sz="2274" b="1">
              <a:solidFill>
                <a:srgbClr val="000000"/>
              </a:solidFill>
              <a:latin typeface="Canva Sans Bold"/>
              <a:ea typeface="Canva Sans Bold"/>
              <a:cs typeface="Canva Sans Bold"/>
              <a:sym typeface="Canva Sans Bold"/>
            </a:endParaRPr>
          </a:p>
          <a:p>
            <a:pPr algn="ctr">
              <a:lnSpc>
                <a:spcPts val="3183"/>
              </a:lnSpc>
            </a:pPr>
            <a:r>
              <a:rPr lang="en-US" sz="2274" b="1">
                <a:solidFill>
                  <a:srgbClr val="000000"/>
                </a:solidFill>
                <a:latin typeface="Canva Sans Bold"/>
                <a:ea typeface="Canva Sans Bold"/>
                <a:cs typeface="Canva Sans Bold"/>
                <a:sym typeface="Canva Sans Bold"/>
              </a:rPr>
              <a:t>No Color - Free (Available for reservation)</a:t>
            </a:r>
          </a:p>
        </p:txBody>
      </p:sp>
      <p:sp>
        <p:nvSpPr>
          <p:cNvPr id="5" name="TextBox 5"/>
          <p:cNvSpPr txBox="1"/>
          <p:nvPr/>
        </p:nvSpPr>
        <p:spPr>
          <a:xfrm>
            <a:off x="13362868" y="2675794"/>
            <a:ext cx="4925132" cy="6582506"/>
          </a:xfrm>
          <a:prstGeom prst="rect">
            <a:avLst/>
          </a:prstGeom>
        </p:spPr>
        <p:txBody>
          <a:bodyPr lIns="0" tIns="0" rIns="0" bIns="0" rtlCol="0" anchor="t">
            <a:spAutoFit/>
          </a:bodyPr>
          <a:lstStyle/>
          <a:p>
            <a:pPr algn="ctr">
              <a:lnSpc>
                <a:spcPts val="2938"/>
              </a:lnSpc>
            </a:pPr>
            <a:r>
              <a:rPr lang="en-US" sz="2099" b="1">
                <a:solidFill>
                  <a:srgbClr val="000000"/>
                </a:solidFill>
                <a:latin typeface="Canva Sans Bold"/>
                <a:ea typeface="Canva Sans Bold"/>
                <a:cs typeface="Canva Sans Bold"/>
                <a:sym typeface="Canva Sans Bold"/>
              </a:rPr>
              <a:t>Selecting a Date</a:t>
            </a:r>
          </a:p>
          <a:p>
            <a:pPr algn="ctr">
              <a:lnSpc>
                <a:spcPts val="2938"/>
              </a:lnSpc>
            </a:pPr>
            <a:r>
              <a:rPr lang="en-US" sz="2099" b="1">
                <a:solidFill>
                  <a:srgbClr val="000000"/>
                </a:solidFill>
                <a:latin typeface="Canva Sans Bold"/>
                <a:ea typeface="Canva Sans Bold"/>
                <a:cs typeface="Canva Sans Bold"/>
                <a:sym typeface="Canva Sans Bold"/>
              </a:rPr>
              <a:t>Click on a date in the calendar.</a:t>
            </a:r>
          </a:p>
          <a:p>
            <a:pPr algn="ctr">
              <a:lnSpc>
                <a:spcPts val="2938"/>
              </a:lnSpc>
            </a:pPr>
            <a:endParaRPr lang="en-US" sz="2099" b="1">
              <a:solidFill>
                <a:srgbClr val="000000"/>
              </a:solidFill>
              <a:latin typeface="Canva Sans Bold"/>
              <a:ea typeface="Canva Sans Bold"/>
              <a:cs typeface="Canva Sans Bold"/>
              <a:sym typeface="Canva Sans Bold"/>
            </a:endParaRPr>
          </a:p>
          <a:p>
            <a:pPr algn="ctr">
              <a:lnSpc>
                <a:spcPts val="2938"/>
              </a:lnSpc>
            </a:pPr>
            <a:r>
              <a:rPr lang="en-US" sz="2099" b="1">
                <a:solidFill>
                  <a:srgbClr val="000000"/>
                </a:solidFill>
                <a:latin typeface="Canva Sans Bold"/>
                <a:ea typeface="Canva Sans Bold"/>
                <a:cs typeface="Canva Sans Bold"/>
                <a:sym typeface="Canva Sans Bold"/>
              </a:rPr>
              <a:t>The selected date will appear in the "Selected Date" field at the bottom.</a:t>
            </a:r>
          </a:p>
          <a:p>
            <a:pPr algn="ctr">
              <a:lnSpc>
                <a:spcPts val="2938"/>
              </a:lnSpc>
            </a:pPr>
            <a:endParaRPr lang="en-US" sz="2099" b="1">
              <a:solidFill>
                <a:srgbClr val="000000"/>
              </a:solidFill>
              <a:latin typeface="Canva Sans Bold"/>
              <a:ea typeface="Canva Sans Bold"/>
              <a:cs typeface="Canva Sans Bold"/>
              <a:sym typeface="Canva Sans Bold"/>
            </a:endParaRPr>
          </a:p>
          <a:p>
            <a:pPr algn="ctr">
              <a:lnSpc>
                <a:spcPts val="2938"/>
              </a:lnSpc>
            </a:pPr>
            <a:r>
              <a:rPr lang="en-US" sz="2099" b="1">
                <a:solidFill>
                  <a:srgbClr val="000000"/>
                </a:solidFill>
                <a:latin typeface="Canva Sans Bold"/>
                <a:ea typeface="Canva Sans Bold"/>
                <a:cs typeface="Canva Sans Bold"/>
                <a:sym typeface="Canva Sans Bold"/>
              </a:rPr>
              <a:t> Updating Status</a:t>
            </a:r>
          </a:p>
          <a:p>
            <a:pPr algn="ctr">
              <a:lnSpc>
                <a:spcPts val="2938"/>
              </a:lnSpc>
            </a:pPr>
            <a:r>
              <a:rPr lang="en-US" sz="2099" b="1">
                <a:solidFill>
                  <a:srgbClr val="000000"/>
                </a:solidFill>
                <a:latin typeface="Canva Sans Bold"/>
                <a:ea typeface="Canva Sans Bold"/>
                <a:cs typeface="Canva Sans Bold"/>
                <a:sym typeface="Canva Sans Bold"/>
              </a:rPr>
              <a:t>Once a date is selected:</a:t>
            </a:r>
          </a:p>
          <a:p>
            <a:pPr algn="ctr">
              <a:lnSpc>
                <a:spcPts val="2938"/>
              </a:lnSpc>
            </a:pPr>
            <a:endParaRPr lang="en-US" sz="2099" b="1">
              <a:solidFill>
                <a:srgbClr val="000000"/>
              </a:solidFill>
              <a:latin typeface="Canva Sans Bold"/>
              <a:ea typeface="Canva Sans Bold"/>
              <a:cs typeface="Canva Sans Bold"/>
              <a:sym typeface="Canva Sans Bold"/>
            </a:endParaRPr>
          </a:p>
          <a:p>
            <a:pPr algn="ctr">
              <a:lnSpc>
                <a:spcPts val="2938"/>
              </a:lnSpc>
            </a:pPr>
            <a:r>
              <a:rPr lang="en-US" sz="2099" b="1">
                <a:solidFill>
                  <a:srgbClr val="000000"/>
                </a:solidFill>
                <a:latin typeface="Canva Sans Bold"/>
                <a:ea typeface="Canva Sans Bold"/>
                <a:cs typeface="Canva Sans Bold"/>
                <a:sym typeface="Canva Sans Bold"/>
              </a:rPr>
              <a:t>*Click SELECT to load the current status.</a:t>
            </a:r>
          </a:p>
          <a:p>
            <a:pPr algn="ctr">
              <a:lnSpc>
                <a:spcPts val="2938"/>
              </a:lnSpc>
            </a:pPr>
            <a:r>
              <a:rPr lang="en-US" sz="2099" b="1">
                <a:solidFill>
                  <a:srgbClr val="000000"/>
                </a:solidFill>
                <a:latin typeface="Canva Sans Bold"/>
                <a:ea typeface="Canva Sans Bold"/>
                <a:cs typeface="Canva Sans Bold"/>
                <a:sym typeface="Canva Sans Bold"/>
              </a:rPr>
              <a:t>*Click SUSPEND to mark the date as unavailable.</a:t>
            </a:r>
          </a:p>
          <a:p>
            <a:pPr algn="ctr">
              <a:lnSpc>
                <a:spcPts val="2938"/>
              </a:lnSpc>
            </a:pPr>
            <a:r>
              <a:rPr lang="en-US" sz="2099" b="1">
                <a:solidFill>
                  <a:srgbClr val="000000"/>
                </a:solidFill>
                <a:latin typeface="Canva Sans Bold"/>
                <a:ea typeface="Canva Sans Bold"/>
                <a:cs typeface="Canva Sans Bold"/>
                <a:sym typeface="Canva Sans Bold"/>
              </a:rPr>
              <a:t>*Click FREE to mark the date as available again.</a:t>
            </a:r>
          </a:p>
          <a:p>
            <a:pPr algn="ctr">
              <a:lnSpc>
                <a:spcPts val="2938"/>
              </a:lnSpc>
            </a:pPr>
            <a:endParaRPr lang="en-US" sz="2099" b="1">
              <a:solidFill>
                <a:srgbClr val="000000"/>
              </a:solidFill>
              <a:latin typeface="Canva Sans Bold"/>
              <a:ea typeface="Canva Sans Bold"/>
              <a:cs typeface="Canva Sans Bold"/>
              <a:sym typeface="Canva Sans Bold"/>
            </a:endParaRPr>
          </a:p>
          <a:p>
            <a:pPr algn="ctr">
              <a:lnSpc>
                <a:spcPts val="2938"/>
              </a:lnSpc>
            </a:pPr>
            <a:endParaRPr lang="en-US" sz="2099" b="1">
              <a:solidFill>
                <a:srgbClr val="000000"/>
              </a:solidFill>
              <a:latin typeface="Canva Sans Bold"/>
              <a:ea typeface="Canva Sans Bold"/>
              <a:cs typeface="Canva Sans Bold"/>
              <a:sym typeface="Canva Sans Bold"/>
            </a:endParaRPr>
          </a:p>
          <a:p>
            <a:pPr algn="ctr">
              <a:lnSpc>
                <a:spcPts val="2938"/>
              </a:lnSpc>
            </a:pPr>
            <a:endParaRPr lang="en-US" sz="2099" b="1">
              <a:solidFill>
                <a:srgbClr val="000000"/>
              </a:solidFill>
              <a:latin typeface="Canva Sans Bold"/>
              <a:ea typeface="Canva Sans Bold"/>
              <a:cs typeface="Canva Sans Bold"/>
              <a:sym typeface="Canva Sans Bold"/>
            </a:endParaRPr>
          </a:p>
        </p:txBody>
      </p:sp>
      <p:sp>
        <p:nvSpPr>
          <p:cNvPr id="6" name="AutoShape 6"/>
          <p:cNvSpPr/>
          <p:nvPr/>
        </p:nvSpPr>
        <p:spPr>
          <a:xfrm flipH="1">
            <a:off x="11929930" y="5490990"/>
            <a:ext cx="2115917" cy="495107"/>
          </a:xfrm>
          <a:prstGeom prst="line">
            <a:avLst/>
          </a:prstGeom>
          <a:ln w="276225" cap="flat">
            <a:solidFill>
              <a:srgbClr val="0790BD"/>
            </a:solidFill>
            <a:prstDash val="solid"/>
            <a:headEnd type="none" w="sm" len="sm"/>
            <a:tailEnd type="arrow" w="med" len="sm"/>
          </a:ln>
        </p:spPr>
      </p:sp>
      <p:sp>
        <p:nvSpPr>
          <p:cNvPr id="7" name="TextBox 7"/>
          <p:cNvSpPr txBox="1"/>
          <p:nvPr/>
        </p:nvSpPr>
        <p:spPr>
          <a:xfrm>
            <a:off x="4897791" y="557142"/>
            <a:ext cx="9656409"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ADMIN AVAILABILITY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BFF"/>
        </a:solidFill>
        <a:effectLst/>
      </p:bgPr>
    </p:bg>
    <p:spTree>
      <p:nvGrpSpPr>
        <p:cNvPr id="1" name=""/>
        <p:cNvGrpSpPr/>
        <p:nvPr/>
      </p:nvGrpSpPr>
      <p:grpSpPr>
        <a:xfrm>
          <a:off x="0" y="0"/>
          <a:ext cx="0" cy="0"/>
          <a:chOff x="0" y="0"/>
          <a:chExt cx="0" cy="0"/>
        </a:xfrm>
      </p:grpSpPr>
      <p:sp>
        <p:nvSpPr>
          <p:cNvPr id="2" name="Freeform 2"/>
          <p:cNvSpPr/>
          <p:nvPr/>
        </p:nvSpPr>
        <p:spPr>
          <a:xfrm rot="-5400000">
            <a:off x="3203336" y="-4178377"/>
            <a:ext cx="12237082" cy="18643754"/>
          </a:xfrm>
          <a:custGeom>
            <a:avLst/>
            <a:gdLst/>
            <a:ahLst/>
            <a:cxnLst/>
            <a:rect l="l" t="t" r="r" b="b"/>
            <a:pathLst>
              <a:path w="12237082" h="18643754">
                <a:moveTo>
                  <a:pt x="0" y="0"/>
                </a:moveTo>
                <a:lnTo>
                  <a:pt x="12237082" y="0"/>
                </a:lnTo>
                <a:lnTo>
                  <a:pt x="12237082" y="18643754"/>
                </a:lnTo>
                <a:lnTo>
                  <a:pt x="0" y="18643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83779" y="1451820"/>
            <a:ext cx="9191108" cy="5164527"/>
          </a:xfrm>
          <a:custGeom>
            <a:avLst/>
            <a:gdLst/>
            <a:ahLst/>
            <a:cxnLst/>
            <a:rect l="l" t="t" r="r" b="b"/>
            <a:pathLst>
              <a:path w="9191108" h="5164527">
                <a:moveTo>
                  <a:pt x="0" y="0"/>
                </a:moveTo>
                <a:lnTo>
                  <a:pt x="9191107" y="0"/>
                </a:lnTo>
                <a:lnTo>
                  <a:pt x="9191107" y="5164527"/>
                </a:lnTo>
                <a:lnTo>
                  <a:pt x="0" y="5164527"/>
                </a:lnTo>
                <a:lnTo>
                  <a:pt x="0" y="0"/>
                </a:lnTo>
                <a:close/>
              </a:path>
            </a:pathLst>
          </a:custGeom>
          <a:blipFill>
            <a:blip r:embed="rId4"/>
            <a:stretch>
              <a:fillRect/>
            </a:stretch>
          </a:blipFill>
        </p:spPr>
      </p:sp>
      <p:sp>
        <p:nvSpPr>
          <p:cNvPr id="4" name="TextBox 4"/>
          <p:cNvSpPr txBox="1"/>
          <p:nvPr/>
        </p:nvSpPr>
        <p:spPr>
          <a:xfrm>
            <a:off x="972056" y="1413720"/>
            <a:ext cx="5073831" cy="8260222"/>
          </a:xfrm>
          <a:prstGeom prst="rect">
            <a:avLst/>
          </a:prstGeom>
        </p:spPr>
        <p:txBody>
          <a:bodyPr lIns="0" tIns="0" rIns="0" bIns="0" rtlCol="0" anchor="t">
            <a:spAutoFit/>
          </a:bodyPr>
          <a:lstStyle/>
          <a:p>
            <a:pPr algn="ctr">
              <a:lnSpc>
                <a:spcPts val="2770"/>
              </a:lnSpc>
            </a:pPr>
            <a:endParaRPr/>
          </a:p>
          <a:p>
            <a:pPr algn="ctr">
              <a:lnSpc>
                <a:spcPts val="2770"/>
              </a:lnSpc>
            </a:pPr>
            <a:r>
              <a:rPr lang="en-US" sz="1978" b="1">
                <a:solidFill>
                  <a:srgbClr val="000000"/>
                </a:solidFill>
                <a:latin typeface="Canva Sans Bold"/>
                <a:ea typeface="Canva Sans Bold"/>
                <a:cs typeface="Canva Sans Bold"/>
                <a:sym typeface="Canva Sans Bold"/>
              </a:rPr>
              <a:t>Reservation Table Columns</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 ID: Unique identifier for each reservation.</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Full Name: Name of the guest who made the Reservation.</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Phone: Contact number of the guest.</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Date: Date of the reservation.</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Time: Type of tour and corresponding rate.</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Attendees: Number of guests attending.</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Inclusions: Any additional services (e.g., Function Hall, Gas Stove).</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pPr>
            <a:r>
              <a:rPr lang="en-US" sz="1978" b="1">
                <a:solidFill>
                  <a:srgbClr val="000000"/>
                </a:solidFill>
                <a:latin typeface="Canva Sans Bold"/>
                <a:ea typeface="Canva Sans Bold"/>
                <a:cs typeface="Canva Sans Bold"/>
                <a:sym typeface="Canva Sans Bold"/>
              </a:rPr>
              <a:t>Fee: Total pant due or paid.</a:t>
            </a:r>
          </a:p>
          <a:p>
            <a:pPr algn="ctr">
              <a:lnSpc>
                <a:spcPts val="2770"/>
              </a:lnSpc>
            </a:pPr>
            <a:endParaRPr lang="en-US" sz="1978" b="1">
              <a:solidFill>
                <a:srgbClr val="000000"/>
              </a:solidFill>
              <a:latin typeface="Canva Sans Bold"/>
              <a:ea typeface="Canva Sans Bold"/>
              <a:cs typeface="Canva Sans Bold"/>
              <a:sym typeface="Canva Sans Bold"/>
            </a:endParaRPr>
          </a:p>
          <a:p>
            <a:pPr algn="ctr">
              <a:lnSpc>
                <a:spcPts val="2770"/>
              </a:lnSpc>
              <a:spcBef>
                <a:spcPct val="0"/>
              </a:spcBef>
            </a:pPr>
            <a:endParaRPr lang="en-US" sz="1978" b="1">
              <a:solidFill>
                <a:srgbClr val="000000"/>
              </a:solidFill>
              <a:latin typeface="Canva Sans Bold"/>
              <a:ea typeface="Canva Sans Bold"/>
              <a:cs typeface="Canva Sans Bold"/>
              <a:sym typeface="Canva Sans Bold"/>
            </a:endParaRPr>
          </a:p>
        </p:txBody>
      </p:sp>
      <p:sp>
        <p:nvSpPr>
          <p:cNvPr id="5" name="AutoShape 5"/>
          <p:cNvSpPr/>
          <p:nvPr/>
        </p:nvSpPr>
        <p:spPr>
          <a:xfrm flipH="1" flipV="1">
            <a:off x="12426740" y="3945991"/>
            <a:ext cx="1122780" cy="3106529"/>
          </a:xfrm>
          <a:prstGeom prst="line">
            <a:avLst/>
          </a:prstGeom>
          <a:ln w="276225" cap="flat">
            <a:solidFill>
              <a:srgbClr val="0790BD"/>
            </a:solidFill>
            <a:prstDash val="solid"/>
            <a:headEnd type="none" w="sm" len="sm"/>
            <a:tailEnd type="arrow" w="med" len="sm"/>
          </a:ln>
        </p:spPr>
      </p:sp>
      <p:sp>
        <p:nvSpPr>
          <p:cNvPr id="6" name="TextBox 6"/>
          <p:cNvSpPr txBox="1"/>
          <p:nvPr/>
        </p:nvSpPr>
        <p:spPr>
          <a:xfrm>
            <a:off x="3759664" y="207317"/>
            <a:ext cx="10184936" cy="962660"/>
          </a:xfrm>
          <a:prstGeom prst="rect">
            <a:avLst/>
          </a:prstGeom>
        </p:spPr>
        <p:txBody>
          <a:bodyPr wrap="square" lIns="0" tIns="0" rIns="0" bIns="0" rtlCol="0" anchor="t">
            <a:spAutoFit/>
          </a:bodyPr>
          <a:lstStyle/>
          <a:p>
            <a:pPr algn="ctr">
              <a:lnSpc>
                <a:spcPts val="7840"/>
              </a:lnSpc>
            </a:pPr>
            <a:r>
              <a:rPr lang="en-US" sz="5600" b="1" dirty="0">
                <a:solidFill>
                  <a:srgbClr val="000000"/>
                </a:solidFill>
                <a:latin typeface="Canva Sans Bold"/>
                <a:ea typeface="Canva Sans Bold"/>
                <a:cs typeface="Canva Sans Bold"/>
                <a:sym typeface="Canva Sans Bold"/>
              </a:rPr>
              <a:t>ADMIN RESERVATIONS PAGE</a:t>
            </a:r>
          </a:p>
        </p:txBody>
      </p:sp>
      <p:sp>
        <p:nvSpPr>
          <p:cNvPr id="7" name="TextBox 7"/>
          <p:cNvSpPr txBox="1"/>
          <p:nvPr/>
        </p:nvSpPr>
        <p:spPr>
          <a:xfrm>
            <a:off x="6867277" y="7211411"/>
            <a:ext cx="9086278" cy="2462530"/>
          </a:xfrm>
          <a:prstGeom prst="rect">
            <a:avLst/>
          </a:prstGeom>
        </p:spPr>
        <p:txBody>
          <a:bodyPr lIns="0" tIns="0" rIns="0" bIns="0" rtlCol="0" anchor="t">
            <a:spAutoFit/>
          </a:bodyPr>
          <a:lstStyle/>
          <a:p>
            <a:pPr algn="just">
              <a:lnSpc>
                <a:spcPts val="3919"/>
              </a:lnSpc>
            </a:pPr>
            <a:r>
              <a:rPr lang="en-US" sz="2799" b="1">
                <a:solidFill>
                  <a:srgbClr val="000000"/>
                </a:solidFill>
                <a:latin typeface="Canva Sans Bold"/>
                <a:ea typeface="Canva Sans Bold"/>
                <a:cs typeface="Canva Sans Bold"/>
                <a:sym typeface="Canva Sans Bold"/>
              </a:rPr>
              <a:t>This is the reservation records where you can view the reservation details and you can click on the status to mark it as canceled or fully paid, you can click on the damage fee to add a damage fee or to add a damage fee that is already paid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643</Words>
  <Application>Microsoft Office PowerPoint</Application>
  <PresentationFormat>Custom</PresentationFormat>
  <Paragraphs>130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manual</dc:title>
  <cp:lastModifiedBy>Ahrbie Hilario</cp:lastModifiedBy>
  <cp:revision>2</cp:revision>
  <dcterms:created xsi:type="dcterms:W3CDTF">2006-08-16T00:00:00Z</dcterms:created>
  <dcterms:modified xsi:type="dcterms:W3CDTF">2025-04-19T12:04:29Z</dcterms:modified>
  <dc:identifier>DAGk9tk9TWk</dc:identifier>
</cp:coreProperties>
</file>